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9144000"/>
  <p:notesSz cx="6858000" cy="9144000"/>
  <p:embeddedFontLst>
    <p:embeddedFont>
      <p:font typeface="Candara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2" roundtripDataSignature="AMtx7mhAoVpD2AhL+daO1c3kz4QHwzMF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47E0C5B-A268-440E-BC6E-FF118C315AD2}">
  <a:tblStyle styleId="{C47E0C5B-A268-440E-BC6E-FF118C315AD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Candara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Candara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Candara-boldItalic.fntdata"/><Relationship Id="rId30" Type="http://schemas.openxmlformats.org/officeDocument/2006/relationships/font" Target="fonts/Candara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customschemas.google.com/relationships/presentationmetadata" Target="meta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MX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b85c73edfa_4_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b85c73edfa_4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g2b85c73edfa_4_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b85c73edfa_4_42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b85c73edfa_4_42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2b85c73edfa_4_42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b85c7630bb_0_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b85c7630bb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2b85c7630bb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b85c7630bb_0_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b85c7630bb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2b85c7630bb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b85c73edfa_4_43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1" name="Google Shape;281;g2b85c73edfa_4_4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2" name="Google Shape;282;g2b85c73edfa_4_4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b85c73edfa_4_60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g2b85c73edfa_4_6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3" name="Google Shape;293;g2b85c73edfa_4_6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b85c73edfa_4_6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b85c73edfa_4_6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2b85c73edfa_4_6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b85c73edfa_4_64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b85c73edfa_4_6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2b85c73edfa_4_64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b85c73edfa_4_65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2b85c73edfa_4_6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g2b85c73edfa_4_6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b85c73edfa_4_25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g2b85c73edfa_4_2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" name="Google Shape;162;g2b85c73edfa_4_25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b85c73edfa_4_67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b85c73edfa_4_6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g2b85c73edfa_4_67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b85c73edfa_4_44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g2b85c73edfa_4_4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9" name="Google Shape;419;g2b85c73edfa_4_4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b85c7630bb_0_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b85c7630bb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g2b85c7630bb_0_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b85c7630bb_0_16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b85c7630bb_0_16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2b85c7630bb_0_1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b85c73edfa_4_27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g2b85c73edfa_4_2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" name="Google Shape;199;g2b85c73edfa_4_2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b776a05150_1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g2b776a05150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2b776a05150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b85c73edfa_4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b85c73edfa_4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2b85c73edfa_4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b85c73edfa_4_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b85c73edfa_4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2b85c73edfa_4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4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3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4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b85c73edfa_4_191"/>
          <p:cNvSpPr txBox="1"/>
          <p:nvPr>
            <p:ph type="ctrTitle"/>
          </p:nvPr>
        </p:nvSpPr>
        <p:spPr>
          <a:xfrm>
            <a:off x="457200" y="3926541"/>
            <a:ext cx="8229600" cy="166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g2b85c73edfa_4_191"/>
          <p:cNvSpPr txBox="1"/>
          <p:nvPr>
            <p:ph idx="1" type="subTitle"/>
          </p:nvPr>
        </p:nvSpPr>
        <p:spPr>
          <a:xfrm>
            <a:off x="457200" y="5735636"/>
            <a:ext cx="8229600" cy="4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7" name="Google Shape;87;g2b85c73edfa_4_191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g2b85c73edfa_4_191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g2b85c73edfa_4_191"/>
          <p:cNvSpPr/>
          <p:nvPr>
            <p:ph idx="2" type="pic"/>
          </p:nvPr>
        </p:nvSpPr>
        <p:spPr>
          <a:xfrm>
            <a:off x="0" y="0"/>
            <a:ext cx="9144000" cy="392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1">
  <p:cSld name="2_Content 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b85c73edfa_4_197"/>
          <p:cNvSpPr txBox="1"/>
          <p:nvPr>
            <p:ph type="title"/>
          </p:nvPr>
        </p:nvSpPr>
        <p:spPr>
          <a:xfrm>
            <a:off x="457200" y="363537"/>
            <a:ext cx="8229600" cy="12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2b85c73edfa_4_197"/>
          <p:cNvSpPr txBox="1"/>
          <p:nvPr>
            <p:ph idx="1" type="body"/>
          </p:nvPr>
        </p:nvSpPr>
        <p:spPr>
          <a:xfrm>
            <a:off x="720499" y="1610518"/>
            <a:ext cx="38685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3" name="Google Shape;93;g2b85c73edfa_4_197"/>
          <p:cNvSpPr txBox="1"/>
          <p:nvPr>
            <p:ph idx="2" type="body"/>
          </p:nvPr>
        </p:nvSpPr>
        <p:spPr>
          <a:xfrm>
            <a:off x="720499" y="2222065"/>
            <a:ext cx="3868500" cy="7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4" name="Google Shape;94;g2b85c73edfa_4_197"/>
          <p:cNvSpPr txBox="1"/>
          <p:nvPr>
            <p:ph idx="3" type="body"/>
          </p:nvPr>
        </p:nvSpPr>
        <p:spPr>
          <a:xfrm>
            <a:off x="1657350" y="3262768"/>
            <a:ext cx="38685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5" name="Google Shape;95;g2b85c73edfa_4_197"/>
          <p:cNvSpPr txBox="1"/>
          <p:nvPr>
            <p:ph idx="4" type="body"/>
          </p:nvPr>
        </p:nvSpPr>
        <p:spPr>
          <a:xfrm>
            <a:off x="1657350" y="3874315"/>
            <a:ext cx="3868500" cy="7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6" name="Google Shape;96;g2b85c73edfa_4_197"/>
          <p:cNvSpPr txBox="1"/>
          <p:nvPr>
            <p:ph idx="5" type="body"/>
          </p:nvPr>
        </p:nvSpPr>
        <p:spPr>
          <a:xfrm>
            <a:off x="720499" y="4884397"/>
            <a:ext cx="38685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7" name="Google Shape;97;g2b85c73edfa_4_197"/>
          <p:cNvSpPr txBox="1"/>
          <p:nvPr>
            <p:ph idx="6" type="body"/>
          </p:nvPr>
        </p:nvSpPr>
        <p:spPr>
          <a:xfrm>
            <a:off x="720499" y="5495944"/>
            <a:ext cx="3868500" cy="7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8" name="Google Shape;98;g2b85c73edfa_4_197"/>
          <p:cNvSpPr/>
          <p:nvPr>
            <p:ph idx="7" type="pic"/>
          </p:nvPr>
        </p:nvSpPr>
        <p:spPr>
          <a:xfrm>
            <a:off x="5948618" y="2031153"/>
            <a:ext cx="2738400" cy="2738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9" name="Google Shape;99;g2b85c73edfa_4_197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2b85c73edfa_4_197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2">
  <p:cSld name="3_Content 2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b85c73edfa_4_208"/>
          <p:cNvSpPr txBox="1"/>
          <p:nvPr>
            <p:ph type="title"/>
          </p:nvPr>
        </p:nvSpPr>
        <p:spPr>
          <a:xfrm>
            <a:off x="457200" y="363537"/>
            <a:ext cx="8229600" cy="12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g2b85c73edfa_4_208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2b85c73edfa_4_208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g2b85c73edfa_4_208"/>
          <p:cNvSpPr/>
          <p:nvPr>
            <p:ph idx="2" type="pic"/>
          </p:nvPr>
        </p:nvSpPr>
        <p:spPr>
          <a:xfrm>
            <a:off x="3542117" y="2004053"/>
            <a:ext cx="2059800" cy="2059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6" name="Google Shape;106;g2b85c73edfa_4_208"/>
          <p:cNvSpPr txBox="1"/>
          <p:nvPr>
            <p:ph idx="1" type="body"/>
          </p:nvPr>
        </p:nvSpPr>
        <p:spPr>
          <a:xfrm>
            <a:off x="3277427" y="4768114"/>
            <a:ext cx="25890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7" name="Google Shape;107;g2b85c73edfa_4_208"/>
          <p:cNvSpPr txBox="1"/>
          <p:nvPr>
            <p:ph idx="3" type="body"/>
          </p:nvPr>
        </p:nvSpPr>
        <p:spPr>
          <a:xfrm>
            <a:off x="3277427" y="5379661"/>
            <a:ext cx="2589000" cy="8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8" name="Google Shape;108;g2b85c73edfa_4_208"/>
          <p:cNvSpPr/>
          <p:nvPr>
            <p:ph idx="4" type="pic"/>
          </p:nvPr>
        </p:nvSpPr>
        <p:spPr>
          <a:xfrm>
            <a:off x="6255499" y="2004053"/>
            <a:ext cx="2059800" cy="2059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09" name="Google Shape;109;g2b85c73edfa_4_208"/>
          <p:cNvSpPr txBox="1"/>
          <p:nvPr>
            <p:ph idx="5" type="body"/>
          </p:nvPr>
        </p:nvSpPr>
        <p:spPr>
          <a:xfrm>
            <a:off x="5990809" y="4768114"/>
            <a:ext cx="25890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0" name="Google Shape;110;g2b85c73edfa_4_208"/>
          <p:cNvSpPr txBox="1"/>
          <p:nvPr>
            <p:ph idx="6" type="body"/>
          </p:nvPr>
        </p:nvSpPr>
        <p:spPr>
          <a:xfrm>
            <a:off x="5990809" y="5379661"/>
            <a:ext cx="2589000" cy="8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1" name="Google Shape;111;g2b85c73edfa_4_208"/>
          <p:cNvSpPr/>
          <p:nvPr>
            <p:ph idx="7" type="pic"/>
          </p:nvPr>
        </p:nvSpPr>
        <p:spPr>
          <a:xfrm>
            <a:off x="836189" y="2004052"/>
            <a:ext cx="2059800" cy="2059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2" name="Google Shape;112;g2b85c73edfa_4_208"/>
          <p:cNvSpPr txBox="1"/>
          <p:nvPr>
            <p:ph idx="8" type="body"/>
          </p:nvPr>
        </p:nvSpPr>
        <p:spPr>
          <a:xfrm>
            <a:off x="571498" y="4768113"/>
            <a:ext cx="25890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3" name="Google Shape;113;g2b85c73edfa_4_208"/>
          <p:cNvSpPr txBox="1"/>
          <p:nvPr>
            <p:ph idx="9" type="body"/>
          </p:nvPr>
        </p:nvSpPr>
        <p:spPr>
          <a:xfrm>
            <a:off x="571498" y="5379660"/>
            <a:ext cx="2589000" cy="8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ontent 3">
  <p:cSld name="4_Content 3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b85c73edfa_4_221"/>
          <p:cNvSpPr txBox="1"/>
          <p:nvPr>
            <p:ph type="title"/>
          </p:nvPr>
        </p:nvSpPr>
        <p:spPr>
          <a:xfrm>
            <a:off x="457200" y="363537"/>
            <a:ext cx="8229600" cy="12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g2b85c73edfa_4_221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2b85c73edfa_4_221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g2b85c73edfa_4_221"/>
          <p:cNvSpPr txBox="1"/>
          <p:nvPr>
            <p:ph idx="1" type="body"/>
          </p:nvPr>
        </p:nvSpPr>
        <p:spPr>
          <a:xfrm>
            <a:off x="3277427" y="2660252"/>
            <a:ext cx="25890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9" name="Google Shape;119;g2b85c73edfa_4_221"/>
          <p:cNvSpPr txBox="1"/>
          <p:nvPr>
            <p:ph idx="2" type="body"/>
          </p:nvPr>
        </p:nvSpPr>
        <p:spPr>
          <a:xfrm>
            <a:off x="3277427" y="3271799"/>
            <a:ext cx="2589000" cy="8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0" name="Google Shape;120;g2b85c73edfa_4_221"/>
          <p:cNvSpPr txBox="1"/>
          <p:nvPr>
            <p:ph idx="3" type="body"/>
          </p:nvPr>
        </p:nvSpPr>
        <p:spPr>
          <a:xfrm>
            <a:off x="5990809" y="2660252"/>
            <a:ext cx="25890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1" name="Google Shape;121;g2b85c73edfa_4_221"/>
          <p:cNvSpPr txBox="1"/>
          <p:nvPr>
            <p:ph idx="4" type="body"/>
          </p:nvPr>
        </p:nvSpPr>
        <p:spPr>
          <a:xfrm>
            <a:off x="5990809" y="3271799"/>
            <a:ext cx="2589000" cy="8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2" name="Google Shape;122;g2b85c73edfa_4_221"/>
          <p:cNvSpPr txBox="1"/>
          <p:nvPr>
            <p:ph idx="5" type="body"/>
          </p:nvPr>
        </p:nvSpPr>
        <p:spPr>
          <a:xfrm>
            <a:off x="571498" y="2660251"/>
            <a:ext cx="25890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3" name="Google Shape;123;g2b85c73edfa_4_221"/>
          <p:cNvSpPr txBox="1"/>
          <p:nvPr>
            <p:ph idx="6" type="body"/>
          </p:nvPr>
        </p:nvSpPr>
        <p:spPr>
          <a:xfrm>
            <a:off x="571498" y="3271798"/>
            <a:ext cx="2589000" cy="8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4" name="Google Shape;124;g2b85c73edfa_4_221"/>
          <p:cNvSpPr/>
          <p:nvPr>
            <p:ph idx="7" type="pic"/>
          </p:nvPr>
        </p:nvSpPr>
        <p:spPr>
          <a:xfrm>
            <a:off x="457200" y="5692875"/>
            <a:ext cx="8229600" cy="539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ontent 4">
  <p:cSld name="5_Content 4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b85c73edfa_4_232"/>
          <p:cNvSpPr txBox="1"/>
          <p:nvPr>
            <p:ph type="title"/>
          </p:nvPr>
        </p:nvSpPr>
        <p:spPr>
          <a:xfrm>
            <a:off x="457200" y="363537"/>
            <a:ext cx="8229600" cy="12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2b85c73edfa_4_232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2b85c73edfa_4_232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g2b85c73edfa_4_232"/>
          <p:cNvSpPr txBox="1"/>
          <p:nvPr>
            <p:ph idx="1" type="body"/>
          </p:nvPr>
        </p:nvSpPr>
        <p:spPr>
          <a:xfrm>
            <a:off x="720499" y="1610518"/>
            <a:ext cx="38685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0" name="Google Shape;130;g2b85c73edfa_4_232"/>
          <p:cNvSpPr txBox="1"/>
          <p:nvPr>
            <p:ph idx="2" type="body"/>
          </p:nvPr>
        </p:nvSpPr>
        <p:spPr>
          <a:xfrm>
            <a:off x="720499" y="2222065"/>
            <a:ext cx="3868500" cy="8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1" name="Google Shape;131;g2b85c73edfa_4_232"/>
          <p:cNvSpPr/>
          <p:nvPr>
            <p:ph idx="3" type="pic"/>
          </p:nvPr>
        </p:nvSpPr>
        <p:spPr>
          <a:xfrm>
            <a:off x="5948618" y="2031153"/>
            <a:ext cx="2738400" cy="2738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2" name="Google Shape;132;g2b85c73edfa_4_232"/>
          <p:cNvSpPr txBox="1"/>
          <p:nvPr>
            <p:ph idx="4" type="body"/>
          </p:nvPr>
        </p:nvSpPr>
        <p:spPr>
          <a:xfrm>
            <a:off x="1137942" y="3121266"/>
            <a:ext cx="38685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3" name="Google Shape;133;g2b85c73edfa_4_232"/>
          <p:cNvSpPr txBox="1"/>
          <p:nvPr>
            <p:ph idx="5" type="body"/>
          </p:nvPr>
        </p:nvSpPr>
        <p:spPr>
          <a:xfrm>
            <a:off x="1137942" y="3732813"/>
            <a:ext cx="3868500" cy="8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4" name="Google Shape;134;g2b85c73edfa_4_232"/>
          <p:cNvSpPr txBox="1"/>
          <p:nvPr>
            <p:ph idx="6" type="body"/>
          </p:nvPr>
        </p:nvSpPr>
        <p:spPr>
          <a:xfrm>
            <a:off x="1555385" y="4638571"/>
            <a:ext cx="38685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35" name="Google Shape;135;g2b85c73edfa_4_232"/>
          <p:cNvSpPr txBox="1"/>
          <p:nvPr>
            <p:ph idx="7" type="body"/>
          </p:nvPr>
        </p:nvSpPr>
        <p:spPr>
          <a:xfrm>
            <a:off x="1555385" y="5250118"/>
            <a:ext cx="3868500" cy="8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onclusion">
  <p:cSld name="7_Conclusion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b85c73edfa_4_243"/>
          <p:cNvSpPr txBox="1"/>
          <p:nvPr>
            <p:ph type="title"/>
          </p:nvPr>
        </p:nvSpPr>
        <p:spPr>
          <a:xfrm>
            <a:off x="457200" y="363537"/>
            <a:ext cx="8229600" cy="123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2b85c73edfa_4_243"/>
          <p:cNvSpPr txBox="1"/>
          <p:nvPr>
            <p:ph idx="10" type="dt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g2b85c73edfa_4_243"/>
          <p:cNvSpPr txBox="1"/>
          <p:nvPr>
            <p:ph idx="11" type="ftr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g2b85c73edfa_4_243"/>
          <p:cNvSpPr txBox="1"/>
          <p:nvPr>
            <p:ph idx="1" type="body"/>
          </p:nvPr>
        </p:nvSpPr>
        <p:spPr>
          <a:xfrm>
            <a:off x="720499" y="1925949"/>
            <a:ext cx="24444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1" name="Google Shape;141;g2b85c73edfa_4_243"/>
          <p:cNvSpPr txBox="1"/>
          <p:nvPr>
            <p:ph idx="2" type="body"/>
          </p:nvPr>
        </p:nvSpPr>
        <p:spPr>
          <a:xfrm>
            <a:off x="720499" y="2537496"/>
            <a:ext cx="2444400" cy="12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2" name="Google Shape;142;g2b85c73edfa_4_243"/>
          <p:cNvSpPr txBox="1"/>
          <p:nvPr>
            <p:ph idx="3" type="body"/>
          </p:nvPr>
        </p:nvSpPr>
        <p:spPr>
          <a:xfrm>
            <a:off x="3534730" y="1925949"/>
            <a:ext cx="24444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3" name="Google Shape;143;g2b85c73edfa_4_243"/>
          <p:cNvSpPr txBox="1"/>
          <p:nvPr>
            <p:ph idx="4" type="body"/>
          </p:nvPr>
        </p:nvSpPr>
        <p:spPr>
          <a:xfrm>
            <a:off x="3534730" y="2537495"/>
            <a:ext cx="2444400" cy="11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4" name="Google Shape;144;g2b85c73edfa_4_243"/>
          <p:cNvSpPr txBox="1"/>
          <p:nvPr>
            <p:ph idx="5" type="body"/>
          </p:nvPr>
        </p:nvSpPr>
        <p:spPr>
          <a:xfrm>
            <a:off x="720499" y="3752680"/>
            <a:ext cx="5258700" cy="593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5" name="Google Shape;145;g2b85c73edfa_4_243"/>
          <p:cNvSpPr txBox="1"/>
          <p:nvPr>
            <p:ph idx="6" type="body"/>
          </p:nvPr>
        </p:nvSpPr>
        <p:spPr>
          <a:xfrm>
            <a:off x="720499" y="4364227"/>
            <a:ext cx="5258700" cy="8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6" name="Google Shape;146;g2b85c73edfa_4_243"/>
          <p:cNvSpPr/>
          <p:nvPr>
            <p:ph idx="7" type="pic"/>
          </p:nvPr>
        </p:nvSpPr>
        <p:spPr>
          <a:xfrm>
            <a:off x="6363891" y="1925638"/>
            <a:ext cx="2322900" cy="428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5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6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7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7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8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8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8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1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2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F2F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3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Relationship Id="rId4" Type="http://schemas.openxmlformats.org/officeDocument/2006/relationships/image" Target="../media/image20.png"/><Relationship Id="rId5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4.png"/><Relationship Id="rId4" Type="http://schemas.openxmlformats.org/officeDocument/2006/relationships/image" Target="../media/image20.pn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14.png"/><Relationship Id="rId13" Type="http://schemas.openxmlformats.org/officeDocument/2006/relationships/image" Target="../media/image23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16.jpg"/><Relationship Id="rId15" Type="http://schemas.openxmlformats.org/officeDocument/2006/relationships/image" Target="../media/image21.png"/><Relationship Id="rId14" Type="http://schemas.openxmlformats.org/officeDocument/2006/relationships/image" Target="../media/image32.png"/><Relationship Id="rId16" Type="http://schemas.openxmlformats.org/officeDocument/2006/relationships/image" Target="../media/image1.png"/><Relationship Id="rId5" Type="http://schemas.openxmlformats.org/officeDocument/2006/relationships/image" Target="../media/image7.png"/><Relationship Id="rId6" Type="http://schemas.openxmlformats.org/officeDocument/2006/relationships/image" Target="../media/image15.png"/><Relationship Id="rId7" Type="http://schemas.openxmlformats.org/officeDocument/2006/relationships/image" Target="../media/image11.png"/><Relationship Id="rId8" Type="http://schemas.openxmlformats.org/officeDocument/2006/relationships/image" Target="../media/image17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7.png"/><Relationship Id="rId10" Type="http://schemas.openxmlformats.org/officeDocument/2006/relationships/image" Target="../media/image29.png"/><Relationship Id="rId1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Relationship Id="rId4" Type="http://schemas.openxmlformats.org/officeDocument/2006/relationships/image" Target="../media/image31.png"/><Relationship Id="rId9" Type="http://schemas.openxmlformats.org/officeDocument/2006/relationships/image" Target="../media/image28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0348" y="6205332"/>
            <a:ext cx="515126" cy="4289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1"/>
          <p:cNvGrpSpPr/>
          <p:nvPr/>
        </p:nvGrpSpPr>
        <p:grpSpPr>
          <a:xfrm>
            <a:off x="0" y="0"/>
            <a:ext cx="3100589" cy="6858000"/>
            <a:chOff x="-90151" y="0"/>
            <a:chExt cx="4134118" cy="6858000"/>
          </a:xfrm>
        </p:grpSpPr>
        <p:sp>
          <p:nvSpPr>
            <p:cNvPr id="154" name="Google Shape;154;p1"/>
            <p:cNvSpPr/>
            <p:nvPr/>
          </p:nvSpPr>
          <p:spPr>
            <a:xfrm>
              <a:off x="-90151" y="0"/>
              <a:ext cx="4134118" cy="6858000"/>
            </a:xfrm>
            <a:prstGeom prst="rect">
              <a:avLst/>
            </a:prstGeom>
            <a:solidFill>
              <a:srgbClr val="00768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2975020" y="0"/>
              <a:ext cx="824248" cy="68580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709115" y="0"/>
              <a:ext cx="334850" cy="6858000"/>
            </a:xfrm>
            <a:prstGeom prst="rect">
              <a:avLst/>
            </a:prstGeom>
            <a:solidFill>
              <a:srgbClr val="00343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" name="Google Shape;157;p1"/>
          <p:cNvSpPr txBox="1"/>
          <p:nvPr/>
        </p:nvSpPr>
        <p:spPr>
          <a:xfrm>
            <a:off x="3565417" y="4910961"/>
            <a:ext cx="5143685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2400" u="none" cap="none" strike="noStrike">
                <a:solidFill>
                  <a:srgbClr val="007682"/>
                </a:solidFill>
                <a:latin typeface="Calibri"/>
                <a:ea typeface="Calibri"/>
                <a:cs typeface="Calibri"/>
                <a:sym typeface="Calibri"/>
              </a:rPr>
              <a:t>(NON PROFIT ORGANIZATION)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8" name="Google Shape;158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6650" y="1029075"/>
            <a:ext cx="5498651" cy="275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b85c73edfa_4_21"/>
          <p:cNvSpPr txBox="1"/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2b85c73edfa_4_21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g2b85c73edfa_4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2b85c73edfa_4_21"/>
          <p:cNvSpPr txBox="1"/>
          <p:nvPr/>
        </p:nvSpPr>
        <p:spPr>
          <a:xfrm>
            <a:off x="99098" y="6147150"/>
            <a:ext cx="4831500" cy="6045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13260000" dist="57150">
              <a:schemeClr val="lt1">
                <a:alpha val="82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4400"/>
              <a:buFont typeface="Candara"/>
              <a:buNone/>
            </a:pPr>
            <a:r>
              <a:rPr b="1" lang="es-MX" sz="4400">
                <a:solidFill>
                  <a:srgbClr val="007480"/>
                </a:solidFill>
                <a:latin typeface="Candara"/>
                <a:ea typeface="Candara"/>
                <a:cs typeface="Candara"/>
                <a:sym typeface="Candara"/>
              </a:rPr>
              <a:t>Hospice facility</a:t>
            </a:r>
            <a:endParaRPr b="1" sz="4400">
              <a:solidFill>
                <a:srgbClr val="00748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52" name="Google Shape;252;g2b85c73edfa_4_21"/>
          <p:cNvSpPr txBox="1"/>
          <p:nvPr/>
        </p:nvSpPr>
        <p:spPr>
          <a:xfrm>
            <a:off x="99098" y="6147150"/>
            <a:ext cx="4831500" cy="604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20000" dist="57150">
              <a:schemeClr val="lt1">
                <a:alpha val="88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4400"/>
              <a:buFont typeface="Candara"/>
              <a:buNone/>
            </a:pPr>
            <a:r>
              <a:rPr b="1" lang="es-MX" sz="4400">
                <a:solidFill>
                  <a:srgbClr val="007480"/>
                </a:solidFill>
                <a:latin typeface="Candara"/>
                <a:ea typeface="Candara"/>
                <a:cs typeface="Candara"/>
                <a:sym typeface="Candara"/>
              </a:rPr>
              <a:t>Hospice facility</a:t>
            </a:r>
            <a:endParaRPr b="1" sz="4400">
              <a:solidFill>
                <a:srgbClr val="00748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b85c73edfa_4_429"/>
          <p:cNvSpPr txBox="1"/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2b85c73edfa_4_429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g2b85c73edfa_4_4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084226" cy="6813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2b85c73edfa_4_429"/>
          <p:cNvSpPr txBox="1"/>
          <p:nvPr/>
        </p:nvSpPr>
        <p:spPr>
          <a:xfrm>
            <a:off x="99098" y="6147150"/>
            <a:ext cx="4831500" cy="604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20000" dist="57150">
              <a:schemeClr val="lt1">
                <a:alpha val="88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4400"/>
              <a:buFont typeface="Candara"/>
              <a:buNone/>
            </a:pPr>
            <a:r>
              <a:rPr b="1" lang="es-MX" sz="4400">
                <a:solidFill>
                  <a:srgbClr val="007480"/>
                </a:solidFill>
                <a:latin typeface="Candara"/>
                <a:ea typeface="Candara"/>
                <a:cs typeface="Candara"/>
                <a:sym typeface="Candara"/>
              </a:rPr>
              <a:t>Hospice facility</a:t>
            </a:r>
            <a:endParaRPr b="1" sz="4400">
              <a:solidFill>
                <a:srgbClr val="00748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b85c7630bb_0_1"/>
          <p:cNvSpPr txBox="1"/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g2b85c7630bb_0_1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g2b85c7630bb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1128"/>
            <a:ext cx="9144001" cy="6668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b85c7630bb_0_8"/>
          <p:cNvSpPr txBox="1"/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2b85c7630bb_0_8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g2b85c7630bb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9812"/>
            <a:ext cx="9144001" cy="5938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2b85c7630bb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0700" y="148750"/>
            <a:ext cx="1435801" cy="71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b85c73edfa_4_436"/>
          <p:cNvSpPr txBox="1"/>
          <p:nvPr>
            <p:ph type="title"/>
          </p:nvPr>
        </p:nvSpPr>
        <p:spPr>
          <a:xfrm>
            <a:off x="1285725" y="1843025"/>
            <a:ext cx="7289400" cy="23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3600"/>
              <a:buFont typeface="Candara"/>
              <a:buNone/>
            </a:pPr>
            <a:r>
              <a:rPr b="1" lang="es-MX" sz="4500">
                <a:solidFill>
                  <a:srgbClr val="007480"/>
                </a:solidFill>
                <a:latin typeface="Candara"/>
                <a:ea typeface="Candara"/>
                <a:cs typeface="Candara"/>
                <a:sym typeface="Candara"/>
              </a:rPr>
              <a:t>Redefining Hospice Care </a:t>
            </a:r>
            <a:endParaRPr b="1" sz="4500">
              <a:solidFill>
                <a:srgbClr val="00748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3600"/>
              <a:buFont typeface="Candara"/>
              <a:buNone/>
            </a:pPr>
            <a:r>
              <a:rPr b="1" lang="es-MX" sz="4500">
                <a:solidFill>
                  <a:srgbClr val="007480"/>
                </a:solidFill>
                <a:latin typeface="Candara"/>
                <a:ea typeface="Candara"/>
                <a:cs typeface="Candara"/>
                <a:sym typeface="Candara"/>
              </a:rPr>
              <a:t>in Mexico</a:t>
            </a:r>
            <a:endParaRPr b="1" sz="4500">
              <a:solidFill>
                <a:srgbClr val="00748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285" name="Google Shape;285;g2b85c73edfa_4_436"/>
          <p:cNvGrpSpPr/>
          <p:nvPr/>
        </p:nvGrpSpPr>
        <p:grpSpPr>
          <a:xfrm>
            <a:off x="-8746" y="0"/>
            <a:ext cx="968080" cy="6858000"/>
            <a:chOff x="2153752" y="0"/>
            <a:chExt cx="1840457" cy="6858000"/>
          </a:xfrm>
        </p:grpSpPr>
        <p:sp>
          <p:nvSpPr>
            <p:cNvPr id="286" name="Google Shape;286;g2b85c73edfa_4_436"/>
            <p:cNvSpPr/>
            <p:nvPr/>
          </p:nvSpPr>
          <p:spPr>
            <a:xfrm>
              <a:off x="2153752" y="0"/>
              <a:ext cx="821400" cy="6858000"/>
            </a:xfrm>
            <a:prstGeom prst="rect">
              <a:avLst/>
            </a:prstGeom>
            <a:solidFill>
              <a:srgbClr val="00768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g2b85c73edfa_4_436"/>
            <p:cNvSpPr/>
            <p:nvPr/>
          </p:nvSpPr>
          <p:spPr>
            <a:xfrm>
              <a:off x="2975019" y="0"/>
              <a:ext cx="684300" cy="68580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g2b85c73edfa_4_436"/>
            <p:cNvSpPr/>
            <p:nvPr/>
          </p:nvSpPr>
          <p:spPr>
            <a:xfrm>
              <a:off x="3659409" y="0"/>
              <a:ext cx="334800" cy="6858000"/>
            </a:xfrm>
            <a:prstGeom prst="rect">
              <a:avLst/>
            </a:prstGeom>
            <a:solidFill>
              <a:srgbClr val="00343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9" name="Google Shape;289;g2b85c73edfa_4_4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0700" y="148750"/>
            <a:ext cx="1435801" cy="71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b85c73edfa_4_607"/>
          <p:cNvSpPr txBox="1"/>
          <p:nvPr/>
        </p:nvSpPr>
        <p:spPr>
          <a:xfrm>
            <a:off x="1202350" y="840425"/>
            <a:ext cx="7125600" cy="11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lang="es-MX" sz="3500">
                <a:solidFill>
                  <a:srgbClr val="007480"/>
                </a:solidFill>
                <a:latin typeface="Candara"/>
                <a:ea typeface="Candara"/>
                <a:cs typeface="Candara"/>
                <a:sym typeface="Candara"/>
              </a:rPr>
              <a:t>Inauguration of a New Facility</a:t>
            </a:r>
            <a:endParaRPr b="1" sz="3500">
              <a:solidFill>
                <a:srgbClr val="00748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296" name="Google Shape;296;g2b85c73edfa_4_607"/>
          <p:cNvGrpSpPr/>
          <p:nvPr/>
        </p:nvGrpSpPr>
        <p:grpSpPr>
          <a:xfrm>
            <a:off x="-8746" y="0"/>
            <a:ext cx="968080" cy="6858000"/>
            <a:chOff x="2153752" y="0"/>
            <a:chExt cx="1840457" cy="6858000"/>
          </a:xfrm>
        </p:grpSpPr>
        <p:sp>
          <p:nvSpPr>
            <p:cNvPr id="297" name="Google Shape;297;g2b85c73edfa_4_607"/>
            <p:cNvSpPr/>
            <p:nvPr/>
          </p:nvSpPr>
          <p:spPr>
            <a:xfrm>
              <a:off x="2153752" y="0"/>
              <a:ext cx="821400" cy="6858000"/>
            </a:xfrm>
            <a:prstGeom prst="rect">
              <a:avLst/>
            </a:prstGeom>
            <a:solidFill>
              <a:srgbClr val="00768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g2b85c73edfa_4_607"/>
            <p:cNvSpPr/>
            <p:nvPr/>
          </p:nvSpPr>
          <p:spPr>
            <a:xfrm>
              <a:off x="2975019" y="0"/>
              <a:ext cx="684300" cy="68580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g2b85c73edfa_4_607"/>
            <p:cNvSpPr/>
            <p:nvPr/>
          </p:nvSpPr>
          <p:spPr>
            <a:xfrm>
              <a:off x="3659409" y="0"/>
              <a:ext cx="334800" cy="6858000"/>
            </a:xfrm>
            <a:prstGeom prst="rect">
              <a:avLst/>
            </a:prstGeom>
            <a:solidFill>
              <a:srgbClr val="00343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0" name="Google Shape;300;g2b85c73edfa_4_607"/>
          <p:cNvSpPr txBox="1"/>
          <p:nvPr>
            <p:ph idx="1" type="body"/>
          </p:nvPr>
        </p:nvSpPr>
        <p:spPr>
          <a:xfrm>
            <a:off x="1374500" y="1958800"/>
            <a:ext cx="7425600" cy="351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4000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2700"/>
              <a:buFont typeface="Cambria"/>
              <a:buChar char="•"/>
            </a:pPr>
            <a:r>
              <a:rPr lang="es-MX" sz="27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Demonstrating Unwavering Compassion</a:t>
            </a:r>
            <a:endParaRPr sz="2700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2700"/>
              <a:buFont typeface="Cambria"/>
              <a:buChar char="•"/>
            </a:pPr>
            <a:r>
              <a:rPr lang="es-MX" sz="27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Incorporating State-of-the-Art Medical Equipment</a:t>
            </a:r>
            <a:endParaRPr sz="2700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2700"/>
              <a:buFont typeface="Cambria"/>
              <a:buChar char="•"/>
            </a:pPr>
            <a:r>
              <a:rPr lang="es-MX" sz="27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Embracing Cutting-Edge Medical Support</a:t>
            </a:r>
            <a:endParaRPr sz="2700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t/>
            </a:r>
            <a:endParaRPr sz="26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01" name="Google Shape;301;g2b85c73edfa_4_6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9325" y="5647775"/>
            <a:ext cx="8184676" cy="12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2b85c73edfa_4_6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0700" y="148750"/>
            <a:ext cx="1435801" cy="71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" name="Google Shape;308;g2b85c73edfa_4_623"/>
          <p:cNvGrpSpPr/>
          <p:nvPr/>
        </p:nvGrpSpPr>
        <p:grpSpPr>
          <a:xfrm>
            <a:off x="-8746" y="0"/>
            <a:ext cx="968080" cy="6858000"/>
            <a:chOff x="2153752" y="0"/>
            <a:chExt cx="1840457" cy="6858000"/>
          </a:xfrm>
        </p:grpSpPr>
        <p:sp>
          <p:nvSpPr>
            <p:cNvPr id="309" name="Google Shape;309;g2b85c73edfa_4_623"/>
            <p:cNvSpPr/>
            <p:nvPr/>
          </p:nvSpPr>
          <p:spPr>
            <a:xfrm>
              <a:off x="2153752" y="0"/>
              <a:ext cx="821400" cy="6858000"/>
            </a:xfrm>
            <a:prstGeom prst="rect">
              <a:avLst/>
            </a:prstGeom>
            <a:solidFill>
              <a:srgbClr val="00768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g2b85c73edfa_4_623"/>
            <p:cNvSpPr/>
            <p:nvPr/>
          </p:nvSpPr>
          <p:spPr>
            <a:xfrm>
              <a:off x="2975019" y="0"/>
              <a:ext cx="684300" cy="68580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g2b85c73edfa_4_623"/>
            <p:cNvSpPr/>
            <p:nvPr/>
          </p:nvSpPr>
          <p:spPr>
            <a:xfrm>
              <a:off x="3659409" y="0"/>
              <a:ext cx="334800" cy="6858000"/>
            </a:xfrm>
            <a:prstGeom prst="rect">
              <a:avLst/>
            </a:prstGeom>
            <a:solidFill>
              <a:srgbClr val="00343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2" name="Google Shape;312;g2b85c73edfa_4_623"/>
          <p:cNvSpPr txBox="1"/>
          <p:nvPr/>
        </p:nvSpPr>
        <p:spPr>
          <a:xfrm>
            <a:off x="1132475" y="671425"/>
            <a:ext cx="7125600" cy="11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lang="es-MX" sz="3500">
                <a:solidFill>
                  <a:srgbClr val="007480"/>
                </a:solidFill>
                <a:latin typeface="Candara"/>
                <a:ea typeface="Candara"/>
                <a:cs typeface="Candara"/>
                <a:sym typeface="Candara"/>
              </a:rPr>
              <a:t>Unwavering Compassion and State-of-the-Art Support</a:t>
            </a:r>
            <a:endParaRPr b="1" i="0" sz="3500" u="none" cap="none" strike="noStrike">
              <a:solidFill>
                <a:srgbClr val="00748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13" name="Google Shape;313;g2b85c73edfa_4_623"/>
          <p:cNvSpPr txBox="1"/>
          <p:nvPr>
            <p:ph idx="1" type="body"/>
          </p:nvPr>
        </p:nvSpPr>
        <p:spPr>
          <a:xfrm>
            <a:off x="1132475" y="2061875"/>
            <a:ext cx="7667700" cy="434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400050" lvl="0" marL="45720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7682"/>
              </a:buClr>
              <a:buSzPts val="2700"/>
              <a:buFont typeface="Cambria"/>
              <a:buChar char="•"/>
            </a:pPr>
            <a:r>
              <a:rPr lang="es-MX" sz="2700">
                <a:solidFill>
                  <a:srgbClr val="007682"/>
                </a:solidFill>
                <a:latin typeface="Cambria"/>
                <a:ea typeface="Cambria"/>
                <a:cs typeface="Cambria"/>
                <a:sym typeface="Cambria"/>
              </a:rPr>
              <a:t>A light of Hope</a:t>
            </a:r>
            <a:endParaRPr sz="2700">
              <a:solidFill>
                <a:srgbClr val="00768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MX" sz="2700">
                <a:solidFill>
                  <a:srgbClr val="007682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2700">
              <a:solidFill>
                <a:srgbClr val="00768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00050" lvl="0" marL="45720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7682"/>
              </a:buClr>
              <a:buSzPts val="2700"/>
              <a:buFont typeface="Cambria"/>
              <a:buChar char="•"/>
            </a:pPr>
            <a:r>
              <a:rPr lang="es-MX" sz="2700">
                <a:solidFill>
                  <a:srgbClr val="007682"/>
                </a:solidFill>
                <a:latin typeface="Cambria"/>
                <a:ea typeface="Cambria"/>
                <a:cs typeface="Cambria"/>
                <a:sym typeface="Cambria"/>
              </a:rPr>
              <a:t>Marking a New Beginning</a:t>
            </a:r>
            <a:endParaRPr sz="2700">
              <a:solidFill>
                <a:srgbClr val="00768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MX" sz="2700">
                <a:solidFill>
                  <a:srgbClr val="007682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2700">
              <a:solidFill>
                <a:srgbClr val="00768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007682"/>
              </a:buClr>
              <a:buSzPts val="2700"/>
              <a:buFont typeface="Cambria"/>
              <a:buChar char="•"/>
            </a:pPr>
            <a:r>
              <a:rPr lang="es-MX" sz="2700">
                <a:solidFill>
                  <a:srgbClr val="007682"/>
                </a:solidFill>
                <a:latin typeface="Cambria"/>
                <a:ea typeface="Cambria"/>
                <a:cs typeface="Cambria"/>
                <a:sym typeface="Cambria"/>
              </a:rPr>
              <a:t>Enhancing Quality of Life</a:t>
            </a:r>
            <a:endParaRPr sz="2700">
              <a:solidFill>
                <a:srgbClr val="00768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t/>
            </a:r>
            <a:endParaRPr sz="23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14" name="Google Shape;314;g2b85c73edfa_4_6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0341" y="4457375"/>
            <a:ext cx="3492000" cy="20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g2b85c73edfa_4_6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0350" y="1948900"/>
            <a:ext cx="3491999" cy="20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2b85c73edfa_4_6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0700" y="148750"/>
            <a:ext cx="1435801" cy="71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g2b85c73edfa_4_641"/>
          <p:cNvGrpSpPr/>
          <p:nvPr/>
        </p:nvGrpSpPr>
        <p:grpSpPr>
          <a:xfrm>
            <a:off x="-8746" y="0"/>
            <a:ext cx="968080" cy="6858000"/>
            <a:chOff x="2153752" y="0"/>
            <a:chExt cx="1840457" cy="6858000"/>
          </a:xfrm>
        </p:grpSpPr>
        <p:sp>
          <p:nvSpPr>
            <p:cNvPr id="323" name="Google Shape;323;g2b85c73edfa_4_641"/>
            <p:cNvSpPr/>
            <p:nvPr/>
          </p:nvSpPr>
          <p:spPr>
            <a:xfrm>
              <a:off x="2153752" y="0"/>
              <a:ext cx="821400" cy="6858000"/>
            </a:xfrm>
            <a:prstGeom prst="rect">
              <a:avLst/>
            </a:prstGeom>
            <a:solidFill>
              <a:srgbClr val="00768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g2b85c73edfa_4_641"/>
            <p:cNvSpPr/>
            <p:nvPr/>
          </p:nvSpPr>
          <p:spPr>
            <a:xfrm>
              <a:off x="2975019" y="0"/>
              <a:ext cx="684300" cy="68580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g2b85c73edfa_4_641"/>
            <p:cNvSpPr/>
            <p:nvPr/>
          </p:nvSpPr>
          <p:spPr>
            <a:xfrm>
              <a:off x="3659409" y="0"/>
              <a:ext cx="334800" cy="6858000"/>
            </a:xfrm>
            <a:prstGeom prst="rect">
              <a:avLst/>
            </a:prstGeom>
            <a:solidFill>
              <a:srgbClr val="00343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6" name="Google Shape;326;g2b85c73edfa_4_641"/>
          <p:cNvSpPr txBox="1"/>
          <p:nvPr/>
        </p:nvSpPr>
        <p:spPr>
          <a:xfrm>
            <a:off x="1132475" y="823825"/>
            <a:ext cx="7125600" cy="11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lang="es-MX" sz="3500">
                <a:solidFill>
                  <a:srgbClr val="007480"/>
                </a:solidFill>
                <a:latin typeface="Candara"/>
                <a:ea typeface="Candara"/>
                <a:cs typeface="Candara"/>
                <a:sym typeface="Candara"/>
              </a:rPr>
              <a:t>A Sanctuary for Compassionate Care</a:t>
            </a:r>
            <a:endParaRPr b="1" sz="3500">
              <a:solidFill>
                <a:srgbClr val="00748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27" name="Google Shape;327;g2b85c73edfa_4_641"/>
          <p:cNvSpPr txBox="1"/>
          <p:nvPr>
            <p:ph idx="1" type="body"/>
          </p:nvPr>
        </p:nvSpPr>
        <p:spPr>
          <a:xfrm>
            <a:off x="1432375" y="1780825"/>
            <a:ext cx="7367700" cy="260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400050" lvl="0" marL="45720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7682"/>
              </a:buClr>
              <a:buSzPts val="2700"/>
              <a:buFont typeface="Cambria"/>
              <a:buChar char="•"/>
            </a:pPr>
            <a:r>
              <a:rPr lang="es-MX" sz="2700">
                <a:solidFill>
                  <a:srgbClr val="007682"/>
                </a:solidFill>
                <a:latin typeface="Cambria"/>
                <a:ea typeface="Cambria"/>
                <a:cs typeface="Cambria"/>
                <a:sym typeface="Cambria"/>
              </a:rPr>
              <a:t>Nurturing Emotional Well-Being</a:t>
            </a:r>
            <a:br>
              <a:rPr lang="es-MX" sz="2700">
                <a:solidFill>
                  <a:srgbClr val="007682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2700">
              <a:solidFill>
                <a:srgbClr val="00768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00050" lvl="0" marL="45720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7682"/>
              </a:buClr>
              <a:buSzPts val="2700"/>
              <a:buFont typeface="Cambria"/>
              <a:buChar char="•"/>
            </a:pPr>
            <a:r>
              <a:rPr lang="es-MX" sz="2700">
                <a:solidFill>
                  <a:srgbClr val="007682"/>
                </a:solidFill>
                <a:latin typeface="Cambria"/>
                <a:ea typeface="Cambria"/>
                <a:cs typeface="Cambria"/>
                <a:sym typeface="Cambria"/>
              </a:rPr>
              <a:t>Beyond a Building</a:t>
            </a:r>
            <a:br>
              <a:rPr lang="es-MX" sz="2700">
                <a:solidFill>
                  <a:srgbClr val="007682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2700">
              <a:solidFill>
                <a:srgbClr val="00768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00050" lvl="0" marL="45720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7682"/>
              </a:buClr>
              <a:buSzPts val="2700"/>
              <a:buFont typeface="Cambria"/>
              <a:buChar char="•"/>
            </a:pPr>
            <a:r>
              <a:rPr lang="es-MX" sz="2700">
                <a:solidFill>
                  <a:srgbClr val="007682"/>
                </a:solidFill>
                <a:latin typeface="Cambria"/>
                <a:ea typeface="Cambria"/>
                <a:cs typeface="Cambria"/>
                <a:sym typeface="Cambria"/>
              </a:rPr>
              <a:t>Providing Comfort and Care</a:t>
            </a:r>
            <a:endParaRPr sz="2700">
              <a:solidFill>
                <a:srgbClr val="00768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t/>
            </a:r>
            <a:endParaRPr sz="23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28" name="Google Shape;328;g2b85c73edfa_4_6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2475" y="4258198"/>
            <a:ext cx="3492000" cy="20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g2b85c73edfa_4_6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3650" y="4258197"/>
            <a:ext cx="3491999" cy="20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g2b85c73edfa_4_6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0700" y="148750"/>
            <a:ext cx="1435801" cy="71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8"/>
          <p:cNvSpPr/>
          <p:nvPr/>
        </p:nvSpPr>
        <p:spPr>
          <a:xfrm>
            <a:off x="3464725" y="3529697"/>
            <a:ext cx="2214550" cy="516242"/>
          </a:xfrm>
          <a:prstGeom prst="roundRect">
            <a:avLst>
              <a:gd fmla="val 16667" name="adj"/>
            </a:avLst>
          </a:prstGeom>
          <a:solidFill>
            <a:srgbClr val="00748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8"/>
          <p:cNvSpPr txBox="1"/>
          <p:nvPr/>
        </p:nvSpPr>
        <p:spPr>
          <a:xfrm>
            <a:off x="3396032" y="3633930"/>
            <a:ext cx="235193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MEDICAL DIRECTOR</a:t>
            </a:r>
            <a:endParaRPr/>
          </a:p>
        </p:txBody>
      </p:sp>
      <p:sp>
        <p:nvSpPr>
          <p:cNvPr id="338" name="Google Shape;338;p8"/>
          <p:cNvSpPr/>
          <p:nvPr/>
        </p:nvSpPr>
        <p:spPr>
          <a:xfrm>
            <a:off x="3844456" y="2405354"/>
            <a:ext cx="1440485" cy="324991"/>
          </a:xfrm>
          <a:prstGeom prst="roundRect">
            <a:avLst>
              <a:gd fmla="val 16667" name="adj"/>
            </a:avLst>
          </a:prstGeom>
          <a:solidFill>
            <a:srgbClr val="00748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8"/>
          <p:cNvSpPr txBox="1"/>
          <p:nvPr/>
        </p:nvSpPr>
        <p:spPr>
          <a:xfrm>
            <a:off x="3980496" y="2406789"/>
            <a:ext cx="118300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4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DOCTORS</a:t>
            </a:r>
            <a:endParaRPr/>
          </a:p>
        </p:txBody>
      </p:sp>
      <p:sp>
        <p:nvSpPr>
          <p:cNvPr id="340" name="Google Shape;340;p8"/>
          <p:cNvSpPr/>
          <p:nvPr/>
        </p:nvSpPr>
        <p:spPr>
          <a:xfrm>
            <a:off x="940286" y="2843339"/>
            <a:ext cx="1440485" cy="324991"/>
          </a:xfrm>
          <a:prstGeom prst="roundRect">
            <a:avLst>
              <a:gd fmla="val 16667" name="adj"/>
            </a:avLst>
          </a:prstGeom>
          <a:solidFill>
            <a:srgbClr val="00748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8"/>
          <p:cNvSpPr/>
          <p:nvPr/>
        </p:nvSpPr>
        <p:spPr>
          <a:xfrm>
            <a:off x="6510668" y="2860117"/>
            <a:ext cx="1440485" cy="324991"/>
          </a:xfrm>
          <a:prstGeom prst="roundRect">
            <a:avLst>
              <a:gd fmla="val 16667" name="adj"/>
            </a:avLst>
          </a:prstGeom>
          <a:solidFill>
            <a:srgbClr val="00748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8"/>
          <p:cNvSpPr txBox="1"/>
          <p:nvPr/>
        </p:nvSpPr>
        <p:spPr>
          <a:xfrm>
            <a:off x="853040" y="2872155"/>
            <a:ext cx="161497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4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NURSES</a:t>
            </a:r>
            <a:endParaRPr/>
          </a:p>
        </p:txBody>
      </p:sp>
      <p:sp>
        <p:nvSpPr>
          <p:cNvPr id="343" name="Google Shape;343;p8"/>
          <p:cNvSpPr txBox="1"/>
          <p:nvPr/>
        </p:nvSpPr>
        <p:spPr>
          <a:xfrm>
            <a:off x="6423423" y="2888933"/>
            <a:ext cx="161497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4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SOCIAL WORK</a:t>
            </a:r>
            <a:endParaRPr/>
          </a:p>
        </p:txBody>
      </p:sp>
      <p:cxnSp>
        <p:nvCxnSpPr>
          <p:cNvPr id="344" name="Google Shape;344;p8"/>
          <p:cNvCxnSpPr>
            <a:endCxn id="345" idx="0"/>
          </p:cNvCxnSpPr>
          <p:nvPr/>
        </p:nvCxnSpPr>
        <p:spPr>
          <a:xfrm>
            <a:off x="5375294" y="4071853"/>
            <a:ext cx="775200" cy="9306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346" name="Google Shape;346;p8"/>
          <p:cNvSpPr/>
          <p:nvPr/>
        </p:nvSpPr>
        <p:spPr>
          <a:xfrm>
            <a:off x="1013116" y="4142575"/>
            <a:ext cx="1440485" cy="324991"/>
          </a:xfrm>
          <a:prstGeom prst="roundRect">
            <a:avLst>
              <a:gd fmla="val 16667" name="adj"/>
            </a:avLst>
          </a:prstGeom>
          <a:solidFill>
            <a:srgbClr val="00748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8"/>
          <p:cNvSpPr txBox="1"/>
          <p:nvPr/>
        </p:nvSpPr>
        <p:spPr>
          <a:xfrm>
            <a:off x="925871" y="4171391"/>
            <a:ext cx="161497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4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THANATOLOGY</a:t>
            </a:r>
            <a:endParaRPr/>
          </a:p>
        </p:txBody>
      </p:sp>
      <p:sp>
        <p:nvSpPr>
          <p:cNvPr id="348" name="Google Shape;348;p8"/>
          <p:cNvSpPr/>
          <p:nvPr/>
        </p:nvSpPr>
        <p:spPr>
          <a:xfrm>
            <a:off x="2219343" y="4985519"/>
            <a:ext cx="1440600" cy="324900"/>
          </a:xfrm>
          <a:prstGeom prst="roundRect">
            <a:avLst>
              <a:gd fmla="val 16667" name="adj"/>
            </a:avLst>
          </a:prstGeom>
          <a:solidFill>
            <a:srgbClr val="00748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8"/>
          <p:cNvSpPr txBox="1"/>
          <p:nvPr/>
        </p:nvSpPr>
        <p:spPr>
          <a:xfrm>
            <a:off x="2099619" y="5013085"/>
            <a:ext cx="1614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4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CARETAKERS</a:t>
            </a:r>
            <a:endParaRPr/>
          </a:p>
        </p:txBody>
      </p:sp>
      <p:sp>
        <p:nvSpPr>
          <p:cNvPr id="350" name="Google Shape;350;p8"/>
          <p:cNvSpPr/>
          <p:nvPr/>
        </p:nvSpPr>
        <p:spPr>
          <a:xfrm>
            <a:off x="6702231" y="4154177"/>
            <a:ext cx="1440485" cy="324991"/>
          </a:xfrm>
          <a:prstGeom prst="roundRect">
            <a:avLst>
              <a:gd fmla="val 16667" name="adj"/>
            </a:avLst>
          </a:prstGeom>
          <a:solidFill>
            <a:srgbClr val="00748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8"/>
          <p:cNvSpPr/>
          <p:nvPr/>
        </p:nvSpPr>
        <p:spPr>
          <a:xfrm>
            <a:off x="5430195" y="4982166"/>
            <a:ext cx="1440600" cy="324900"/>
          </a:xfrm>
          <a:prstGeom prst="roundRect">
            <a:avLst>
              <a:gd fmla="val 16667" name="adj"/>
            </a:avLst>
          </a:prstGeom>
          <a:solidFill>
            <a:srgbClr val="00748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8"/>
          <p:cNvSpPr txBox="1"/>
          <p:nvPr/>
        </p:nvSpPr>
        <p:spPr>
          <a:xfrm>
            <a:off x="6756795" y="4190054"/>
            <a:ext cx="144048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4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SPECIALTIES</a:t>
            </a:r>
            <a:endParaRPr/>
          </a:p>
        </p:txBody>
      </p:sp>
      <p:sp>
        <p:nvSpPr>
          <p:cNvPr id="345" name="Google Shape;345;p8"/>
          <p:cNvSpPr txBox="1"/>
          <p:nvPr/>
        </p:nvSpPr>
        <p:spPr>
          <a:xfrm>
            <a:off x="5430194" y="5002453"/>
            <a:ext cx="144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400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SPIRITUAL</a:t>
            </a:r>
            <a:endParaRPr/>
          </a:p>
        </p:txBody>
      </p:sp>
      <p:cxnSp>
        <p:nvCxnSpPr>
          <p:cNvPr id="353" name="Google Shape;353;p8"/>
          <p:cNvCxnSpPr/>
          <p:nvPr/>
        </p:nvCxnSpPr>
        <p:spPr>
          <a:xfrm flipH="1">
            <a:off x="3093987" y="4044495"/>
            <a:ext cx="775055" cy="930672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354" name="Google Shape;354;p8"/>
          <p:cNvCxnSpPr/>
          <p:nvPr/>
        </p:nvCxnSpPr>
        <p:spPr>
          <a:xfrm>
            <a:off x="5664646" y="3992780"/>
            <a:ext cx="1065000" cy="3525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355" name="Google Shape;355;p8"/>
          <p:cNvCxnSpPr/>
          <p:nvPr/>
        </p:nvCxnSpPr>
        <p:spPr>
          <a:xfrm flipH="1">
            <a:off x="2417214" y="3973965"/>
            <a:ext cx="1031363" cy="342707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356" name="Google Shape;356;p8"/>
          <p:cNvCxnSpPr/>
          <p:nvPr/>
        </p:nvCxnSpPr>
        <p:spPr>
          <a:xfrm flipH="1" rot="10800000">
            <a:off x="5664645" y="2996939"/>
            <a:ext cx="846023" cy="562747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357" name="Google Shape;357;p8"/>
          <p:cNvCxnSpPr/>
          <p:nvPr/>
        </p:nvCxnSpPr>
        <p:spPr>
          <a:xfrm>
            <a:off x="2371743" y="2974160"/>
            <a:ext cx="1161137" cy="583125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358" name="Google Shape;358;p8"/>
          <p:cNvCxnSpPr>
            <a:stCxn id="339" idx="2"/>
            <a:endCxn id="336" idx="0"/>
          </p:cNvCxnSpPr>
          <p:nvPr/>
        </p:nvCxnSpPr>
        <p:spPr>
          <a:xfrm>
            <a:off x="4572000" y="2714566"/>
            <a:ext cx="0" cy="8151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8"/>
          <p:cNvCxnSpPr>
            <a:stCxn id="360" idx="0"/>
          </p:cNvCxnSpPr>
          <p:nvPr/>
        </p:nvCxnSpPr>
        <p:spPr>
          <a:xfrm flipH="1" rot="10800000">
            <a:off x="4519394" y="4045953"/>
            <a:ext cx="52500" cy="11604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dash"/>
            <a:miter lim="800000"/>
            <a:headEnd len="sm" w="sm" type="none"/>
            <a:tailEnd len="sm" w="sm" type="none"/>
          </a:ln>
        </p:spPr>
      </p:cxnSp>
      <p:sp>
        <p:nvSpPr>
          <p:cNvPr id="361" name="Google Shape;361;p8"/>
          <p:cNvSpPr/>
          <p:nvPr/>
        </p:nvSpPr>
        <p:spPr>
          <a:xfrm>
            <a:off x="3837206" y="5206352"/>
            <a:ext cx="1440600" cy="324900"/>
          </a:xfrm>
          <a:prstGeom prst="roundRect">
            <a:avLst>
              <a:gd fmla="val 16667" name="adj"/>
            </a:avLst>
          </a:prstGeom>
          <a:solidFill>
            <a:srgbClr val="007480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8"/>
          <p:cNvSpPr txBox="1"/>
          <p:nvPr/>
        </p:nvSpPr>
        <p:spPr>
          <a:xfrm>
            <a:off x="3799094" y="5206353"/>
            <a:ext cx="1440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VOLUNTEERS</a:t>
            </a:r>
            <a:endParaRPr/>
          </a:p>
        </p:txBody>
      </p:sp>
      <p:pic>
        <p:nvPicPr>
          <p:cNvPr id="362" name="Google Shape;36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3625" y="456050"/>
            <a:ext cx="2736101" cy="1370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g2b85c73edfa_4_658"/>
          <p:cNvGrpSpPr/>
          <p:nvPr/>
        </p:nvGrpSpPr>
        <p:grpSpPr>
          <a:xfrm>
            <a:off x="-8746" y="0"/>
            <a:ext cx="968080" cy="6858000"/>
            <a:chOff x="2153752" y="0"/>
            <a:chExt cx="1840457" cy="6858000"/>
          </a:xfrm>
        </p:grpSpPr>
        <p:sp>
          <p:nvSpPr>
            <p:cNvPr id="369" name="Google Shape;369;g2b85c73edfa_4_658"/>
            <p:cNvSpPr/>
            <p:nvPr/>
          </p:nvSpPr>
          <p:spPr>
            <a:xfrm>
              <a:off x="2153752" y="0"/>
              <a:ext cx="821400" cy="6858000"/>
            </a:xfrm>
            <a:prstGeom prst="rect">
              <a:avLst/>
            </a:prstGeom>
            <a:solidFill>
              <a:srgbClr val="00768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g2b85c73edfa_4_658"/>
            <p:cNvSpPr/>
            <p:nvPr/>
          </p:nvSpPr>
          <p:spPr>
            <a:xfrm>
              <a:off x="2975019" y="0"/>
              <a:ext cx="684300" cy="68580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g2b85c73edfa_4_658"/>
            <p:cNvSpPr/>
            <p:nvPr/>
          </p:nvSpPr>
          <p:spPr>
            <a:xfrm>
              <a:off x="3659409" y="0"/>
              <a:ext cx="334800" cy="6858000"/>
            </a:xfrm>
            <a:prstGeom prst="rect">
              <a:avLst/>
            </a:prstGeom>
            <a:solidFill>
              <a:srgbClr val="00343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2" name="Google Shape;372;g2b85c73edfa_4_658"/>
          <p:cNvSpPr txBox="1"/>
          <p:nvPr/>
        </p:nvSpPr>
        <p:spPr>
          <a:xfrm>
            <a:off x="1132475" y="671425"/>
            <a:ext cx="7125600" cy="11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lang="es-MX" sz="3500">
                <a:solidFill>
                  <a:srgbClr val="007480"/>
                </a:solidFill>
                <a:latin typeface="Candara"/>
                <a:ea typeface="Candara"/>
                <a:cs typeface="Candara"/>
                <a:sym typeface="Candara"/>
              </a:rPr>
              <a:t>Fueling Our Determination</a:t>
            </a:r>
            <a:endParaRPr b="1" sz="3500">
              <a:solidFill>
                <a:srgbClr val="007480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1" sz="3500">
              <a:solidFill>
                <a:srgbClr val="00748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73" name="Google Shape;373;g2b85c73edfa_4_658"/>
          <p:cNvSpPr txBox="1"/>
          <p:nvPr>
            <p:ph idx="1" type="body"/>
          </p:nvPr>
        </p:nvSpPr>
        <p:spPr>
          <a:xfrm>
            <a:off x="1374500" y="997325"/>
            <a:ext cx="7425600" cy="3384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444500" lvl="0" marL="45720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7682"/>
              </a:buClr>
              <a:buSzPts val="3400"/>
              <a:buFont typeface="Cambria"/>
              <a:buChar char="•"/>
            </a:pPr>
            <a:r>
              <a:rPr lang="es-MX" sz="2700">
                <a:solidFill>
                  <a:srgbClr val="007682"/>
                </a:solidFill>
                <a:latin typeface="Cambria"/>
                <a:ea typeface="Cambria"/>
                <a:cs typeface="Cambria"/>
                <a:sym typeface="Cambria"/>
              </a:rPr>
              <a:t>Supporting a Paradigm of Care</a:t>
            </a:r>
            <a:endParaRPr sz="2700">
              <a:solidFill>
                <a:srgbClr val="00768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00768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44500" lvl="0" marL="45720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7682"/>
              </a:buClr>
              <a:buSzPts val="3400"/>
              <a:buFont typeface="Cambria"/>
              <a:buChar char="•"/>
            </a:pPr>
            <a:r>
              <a:rPr lang="es-MX" sz="2700">
                <a:solidFill>
                  <a:srgbClr val="007682"/>
                </a:solidFill>
                <a:latin typeface="Cambria"/>
                <a:ea typeface="Cambria"/>
                <a:cs typeface="Cambria"/>
                <a:sym typeface="Cambria"/>
              </a:rPr>
              <a:t>Building a Supportive Community</a:t>
            </a:r>
            <a:endParaRPr sz="2700">
              <a:solidFill>
                <a:srgbClr val="00768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00768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44500" lvl="0" marL="457200" rtl="0" algn="l">
              <a:spcBef>
                <a:spcPts val="0"/>
              </a:spcBef>
              <a:spcAft>
                <a:spcPts val="0"/>
              </a:spcAft>
              <a:buClr>
                <a:srgbClr val="007682"/>
              </a:buClr>
              <a:buSzPts val="3400"/>
              <a:buFont typeface="Cambria"/>
              <a:buChar char="•"/>
            </a:pPr>
            <a:r>
              <a:rPr lang="es-MX" sz="2700">
                <a:solidFill>
                  <a:srgbClr val="007682"/>
                </a:solidFill>
                <a:latin typeface="Cambria"/>
                <a:ea typeface="Cambria"/>
                <a:cs typeface="Cambria"/>
                <a:sym typeface="Cambria"/>
              </a:rPr>
              <a:t>Celebrating Transformative Power</a:t>
            </a:r>
            <a:endParaRPr sz="2700">
              <a:solidFill>
                <a:srgbClr val="00768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t/>
            </a:r>
            <a:endParaRPr sz="23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74" name="Google Shape;374;g2b85c73edfa_4_6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2475" y="4258198"/>
            <a:ext cx="3492000" cy="20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2b85c73edfa_4_6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3650" y="4258197"/>
            <a:ext cx="3491999" cy="20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2b85c73edfa_4_6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90700" y="148750"/>
            <a:ext cx="1435801" cy="71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b85c73edfa_4_254"/>
          <p:cNvSpPr txBox="1"/>
          <p:nvPr>
            <p:ph type="title"/>
          </p:nvPr>
        </p:nvSpPr>
        <p:spPr>
          <a:xfrm>
            <a:off x="971975" y="868100"/>
            <a:ext cx="7289400" cy="83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3600"/>
              <a:buFont typeface="Candara"/>
              <a:buNone/>
            </a:pPr>
            <a:r>
              <a:rPr b="1" lang="es-MX" sz="2900">
                <a:solidFill>
                  <a:srgbClr val="007480"/>
                </a:solidFill>
                <a:latin typeface="Candara"/>
                <a:ea typeface="Candara"/>
                <a:cs typeface="Candara"/>
                <a:sym typeface="Candara"/>
              </a:rPr>
              <a:t>Chronology of Rotary/Hospice in Mexico</a:t>
            </a:r>
            <a:endParaRPr b="1" sz="3600">
              <a:solidFill>
                <a:srgbClr val="00748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165" name="Google Shape;165;g2b85c73edfa_4_254"/>
          <p:cNvGrpSpPr/>
          <p:nvPr/>
        </p:nvGrpSpPr>
        <p:grpSpPr>
          <a:xfrm>
            <a:off x="-8746" y="0"/>
            <a:ext cx="968080" cy="6858000"/>
            <a:chOff x="2153752" y="0"/>
            <a:chExt cx="1840457" cy="6858000"/>
          </a:xfrm>
        </p:grpSpPr>
        <p:sp>
          <p:nvSpPr>
            <p:cNvPr id="166" name="Google Shape;166;g2b85c73edfa_4_254"/>
            <p:cNvSpPr/>
            <p:nvPr/>
          </p:nvSpPr>
          <p:spPr>
            <a:xfrm>
              <a:off x="2153752" y="0"/>
              <a:ext cx="821400" cy="6858000"/>
            </a:xfrm>
            <a:prstGeom prst="rect">
              <a:avLst/>
            </a:prstGeom>
            <a:solidFill>
              <a:srgbClr val="00768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g2b85c73edfa_4_254"/>
            <p:cNvSpPr/>
            <p:nvPr/>
          </p:nvSpPr>
          <p:spPr>
            <a:xfrm>
              <a:off x="2975019" y="0"/>
              <a:ext cx="684300" cy="68580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g2b85c73edfa_4_254"/>
            <p:cNvSpPr/>
            <p:nvPr/>
          </p:nvSpPr>
          <p:spPr>
            <a:xfrm>
              <a:off x="3659409" y="0"/>
              <a:ext cx="334800" cy="6858000"/>
            </a:xfrm>
            <a:prstGeom prst="rect">
              <a:avLst/>
            </a:prstGeom>
            <a:solidFill>
              <a:srgbClr val="00343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9" name="Google Shape;169;g2b85c73edfa_4_254"/>
          <p:cNvSpPr txBox="1"/>
          <p:nvPr/>
        </p:nvSpPr>
        <p:spPr>
          <a:xfrm>
            <a:off x="1316625" y="1823000"/>
            <a:ext cx="7639200" cy="46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9250" lvl="0" marL="419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2400"/>
              <a:buFont typeface="Cambria"/>
              <a:buChar char="•"/>
            </a:pPr>
            <a:r>
              <a:rPr b="0" i="0" lang="es-MX" sz="2400" u="none" cap="none" strike="noStrike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2006 Hospice San Miguel</a:t>
            </a:r>
            <a:endParaRPr b="0" i="0" sz="2400" u="none" cap="none" strike="noStrike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9250" lvl="0" marL="419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2400"/>
              <a:buFont typeface="Cambria"/>
              <a:buChar char="•"/>
            </a:pPr>
            <a:r>
              <a:rPr b="0" i="0" lang="es-MX" sz="2400" u="none" cap="none" strike="noStrike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2007 Rotary Grant - education, outreac</a:t>
            </a:r>
            <a:r>
              <a:rPr lang="es-MX" sz="24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h</a:t>
            </a:r>
            <a:r>
              <a:rPr b="0" i="0" lang="es-MX" sz="2400" u="none" cap="none" strike="noStrike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, equipment</a:t>
            </a:r>
            <a:endParaRPr b="0" i="0" sz="2400" u="none" cap="none" strike="noStrike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9250" lvl="0" marL="419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2400"/>
              <a:buFont typeface="Cambria"/>
              <a:buChar char="•"/>
            </a:pPr>
            <a:r>
              <a:rPr b="0" i="0" lang="es-MX" sz="2400" u="none" cap="none" strike="noStrike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2008 E</a:t>
            </a:r>
            <a:r>
              <a:rPr lang="es-MX" sz="24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LNEC </a:t>
            </a:r>
            <a:r>
              <a:rPr b="0" i="0" lang="es-MX" sz="2400" u="none" cap="none" strike="noStrike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Conference with David McGrew</a:t>
            </a:r>
            <a:endParaRPr b="0" i="0" sz="2400" u="none" cap="none" strike="noStrike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9250" lvl="0" marL="419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2400"/>
              <a:buFont typeface="Cambria"/>
              <a:buChar char="•"/>
            </a:pPr>
            <a:r>
              <a:rPr b="0" i="0" lang="es-MX" sz="2400" u="none" cap="none" strike="noStrike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2010 Rotary Equipment Grant</a:t>
            </a:r>
            <a:endParaRPr b="0" i="0" sz="2400" u="none" cap="none" strike="noStrike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9250" lvl="0" marL="419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2400"/>
              <a:buFont typeface="Cambria"/>
              <a:buChar char="•"/>
            </a:pPr>
            <a:r>
              <a:rPr b="0" i="0" lang="es-MX" sz="2400" u="none" cap="none" strike="noStrike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201</a:t>
            </a:r>
            <a:r>
              <a:rPr lang="es-MX" sz="24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b="0" i="0" lang="es-MX" sz="2400" u="none" cap="none" strike="noStrike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 E</a:t>
            </a:r>
            <a:r>
              <a:rPr lang="es-MX" sz="24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LNEC </a:t>
            </a:r>
            <a:r>
              <a:rPr b="0" i="0" lang="es-MX" sz="2400" u="none" cap="none" strike="noStrike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presentation INCAN annual conference</a:t>
            </a:r>
            <a:endParaRPr b="0" i="0" sz="2400" u="none" cap="none" strike="noStrike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9250" lvl="0" marL="419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2400"/>
              <a:buFont typeface="Cambria"/>
              <a:buChar char="•"/>
            </a:pPr>
            <a:r>
              <a:rPr b="0" i="0" lang="es-MX" sz="2400" u="none" cap="none" strike="noStrike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2016 Mitigare Founded</a:t>
            </a:r>
            <a:endParaRPr b="0" i="0" sz="2400" u="none" cap="none" strike="noStrike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9250" lvl="0" marL="419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2400"/>
              <a:buFont typeface="Cambria"/>
              <a:buChar char="•"/>
            </a:pPr>
            <a:r>
              <a:rPr b="0" i="0" lang="es-MX" sz="2400" u="none" cap="none" strike="noStrike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2016 Rotary Equipment/Start Up grant</a:t>
            </a:r>
            <a:endParaRPr b="0" i="0" sz="2400" u="none" cap="none" strike="noStrike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9250" lvl="0" marL="4191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2400"/>
              <a:buFont typeface="Cambria"/>
              <a:buChar char="•"/>
            </a:pPr>
            <a:r>
              <a:rPr b="0" i="0" lang="es-MX" sz="2400" u="none" cap="none" strike="noStrike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2024 Rotary Global Grant Equipment and Furnishings</a:t>
            </a:r>
            <a:endParaRPr b="0" i="0" sz="2400" u="none" cap="none" strike="noStrike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70" name="Google Shape;170;g2b85c73edfa_4_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0700" y="148750"/>
            <a:ext cx="1435801" cy="71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g2b85c73edfa_4_673"/>
          <p:cNvGrpSpPr/>
          <p:nvPr/>
        </p:nvGrpSpPr>
        <p:grpSpPr>
          <a:xfrm>
            <a:off x="-8746" y="0"/>
            <a:ext cx="968080" cy="6858000"/>
            <a:chOff x="2153752" y="0"/>
            <a:chExt cx="1840457" cy="6858000"/>
          </a:xfrm>
        </p:grpSpPr>
        <p:sp>
          <p:nvSpPr>
            <p:cNvPr id="383" name="Google Shape;383;g2b85c73edfa_4_673"/>
            <p:cNvSpPr/>
            <p:nvPr/>
          </p:nvSpPr>
          <p:spPr>
            <a:xfrm>
              <a:off x="2153752" y="0"/>
              <a:ext cx="821400" cy="6858000"/>
            </a:xfrm>
            <a:prstGeom prst="rect">
              <a:avLst/>
            </a:prstGeom>
            <a:solidFill>
              <a:srgbClr val="00768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g2b85c73edfa_4_673"/>
            <p:cNvSpPr/>
            <p:nvPr/>
          </p:nvSpPr>
          <p:spPr>
            <a:xfrm>
              <a:off x="2975019" y="0"/>
              <a:ext cx="684300" cy="68580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g2b85c73edfa_4_673"/>
            <p:cNvSpPr/>
            <p:nvPr/>
          </p:nvSpPr>
          <p:spPr>
            <a:xfrm>
              <a:off x="3659409" y="0"/>
              <a:ext cx="334800" cy="6858000"/>
            </a:xfrm>
            <a:prstGeom prst="rect">
              <a:avLst/>
            </a:prstGeom>
            <a:solidFill>
              <a:srgbClr val="00343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6" name="Google Shape;386;g2b85c73edfa_4_673"/>
          <p:cNvSpPr txBox="1"/>
          <p:nvPr/>
        </p:nvSpPr>
        <p:spPr>
          <a:xfrm>
            <a:off x="1132475" y="671425"/>
            <a:ext cx="7125600" cy="110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lang="es-MX" sz="3500">
                <a:solidFill>
                  <a:srgbClr val="007480"/>
                </a:solidFill>
                <a:latin typeface="Candara"/>
                <a:ea typeface="Candara"/>
                <a:cs typeface="Candara"/>
                <a:sym typeface="Candara"/>
              </a:rPr>
              <a:t>Honoring Every Life</a:t>
            </a:r>
            <a:endParaRPr b="1" sz="3500">
              <a:solidFill>
                <a:srgbClr val="00748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87" name="Google Shape;387;g2b85c73edfa_4_673"/>
          <p:cNvSpPr txBox="1"/>
          <p:nvPr>
            <p:ph idx="1" type="body"/>
          </p:nvPr>
        </p:nvSpPr>
        <p:spPr>
          <a:xfrm>
            <a:off x="1552525" y="1646350"/>
            <a:ext cx="7840800" cy="260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-400050" lvl="0" marL="45720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7682"/>
              </a:buClr>
              <a:buSzPts val="2700"/>
              <a:buFont typeface="Cambria"/>
              <a:buChar char="•"/>
            </a:pPr>
            <a:r>
              <a:rPr lang="es-MX" sz="2700">
                <a:solidFill>
                  <a:srgbClr val="007682"/>
                </a:solidFill>
                <a:latin typeface="Cambria"/>
                <a:ea typeface="Cambria"/>
                <a:cs typeface="Cambria"/>
                <a:sym typeface="Cambria"/>
              </a:rPr>
              <a:t>Embracing Dignity</a:t>
            </a:r>
            <a:endParaRPr sz="2700">
              <a:solidFill>
                <a:srgbClr val="00768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marR="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00768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00050" lvl="0" marL="457200" rtl="0" algn="l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07682"/>
              </a:buClr>
              <a:buSzPts val="2700"/>
              <a:buFont typeface="Cambria"/>
              <a:buChar char="•"/>
            </a:pPr>
            <a:r>
              <a:rPr lang="es-MX" sz="2700">
                <a:solidFill>
                  <a:srgbClr val="007682"/>
                </a:solidFill>
                <a:latin typeface="Cambria"/>
                <a:ea typeface="Cambria"/>
                <a:cs typeface="Cambria"/>
                <a:sym typeface="Cambria"/>
              </a:rPr>
              <a:t>Celebrating Life</a:t>
            </a:r>
            <a:br>
              <a:rPr lang="es-MX" sz="2700">
                <a:solidFill>
                  <a:srgbClr val="007682"/>
                </a:solidFill>
                <a:latin typeface="Cambria"/>
                <a:ea typeface="Cambria"/>
                <a:cs typeface="Cambria"/>
                <a:sym typeface="Cambria"/>
              </a:rPr>
            </a:br>
            <a:endParaRPr sz="2700">
              <a:solidFill>
                <a:srgbClr val="00768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rgbClr val="007682"/>
              </a:buClr>
              <a:buSzPts val="2700"/>
              <a:buFont typeface="Cambria"/>
              <a:buChar char="•"/>
            </a:pPr>
            <a:r>
              <a:rPr lang="es-MX" sz="2700">
                <a:solidFill>
                  <a:srgbClr val="007682"/>
                </a:solidFill>
                <a:latin typeface="Cambria"/>
                <a:ea typeface="Cambria"/>
                <a:cs typeface="Cambria"/>
                <a:sym typeface="Cambria"/>
              </a:rPr>
              <a:t>Ushering in a New Era</a:t>
            </a:r>
            <a:endParaRPr sz="2700">
              <a:solidFill>
                <a:srgbClr val="00768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t/>
            </a:r>
            <a:endParaRPr sz="23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88" name="Google Shape;388;g2b85c73edfa_4_6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3325" y="4093273"/>
            <a:ext cx="4682001" cy="2751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g2b85c73edfa_4_6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0700" y="148750"/>
            <a:ext cx="1435801" cy="71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oogle Shape;395;p12"/>
          <p:cNvGrpSpPr/>
          <p:nvPr/>
        </p:nvGrpSpPr>
        <p:grpSpPr>
          <a:xfrm>
            <a:off x="0" y="0"/>
            <a:ext cx="968137" cy="6858000"/>
            <a:chOff x="2153752" y="0"/>
            <a:chExt cx="1840508" cy="6858000"/>
          </a:xfrm>
        </p:grpSpPr>
        <p:sp>
          <p:nvSpPr>
            <p:cNvPr id="396" name="Google Shape;396;p12"/>
            <p:cNvSpPr/>
            <p:nvPr/>
          </p:nvSpPr>
          <p:spPr>
            <a:xfrm>
              <a:off x="2153752" y="0"/>
              <a:ext cx="821267" cy="6858000"/>
            </a:xfrm>
            <a:prstGeom prst="rect">
              <a:avLst/>
            </a:prstGeom>
            <a:solidFill>
              <a:srgbClr val="00768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12"/>
            <p:cNvSpPr/>
            <p:nvPr/>
          </p:nvSpPr>
          <p:spPr>
            <a:xfrm>
              <a:off x="2975019" y="0"/>
              <a:ext cx="684389" cy="68580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398;p12"/>
            <p:cNvSpPr/>
            <p:nvPr/>
          </p:nvSpPr>
          <p:spPr>
            <a:xfrm>
              <a:off x="3659409" y="0"/>
              <a:ext cx="334851" cy="6858000"/>
            </a:xfrm>
            <a:prstGeom prst="rect">
              <a:avLst/>
            </a:prstGeom>
            <a:solidFill>
              <a:srgbClr val="00343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Texto&#10;&#10;Descripción generada automáticamente" id="399" name="Google Shape;39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5543" y="4412323"/>
            <a:ext cx="2394218" cy="535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tipo&#10;&#10;Descripción generada automáticamente con confianza baja" id="400" name="Google Shape;40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4668" y="4275511"/>
            <a:ext cx="1200671" cy="8091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xto&#10;&#10;Descripción generada automáticamente" id="401" name="Google Shape;401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00639" y="4277414"/>
            <a:ext cx="2336201" cy="8072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national Community Foundation - GuideStar Profile" id="402" name="Google Shape;402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03289" y="5227938"/>
            <a:ext cx="1202420" cy="5690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faz de usuario gráfica&#10;&#10;Descripción generada automáticamente" id="403" name="Google Shape;403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41246" y="5923601"/>
            <a:ext cx="2394218" cy="6049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 INTRODUCTION OF FIVE WISHES FOR ADVANCE DIRECTIVE - Stroke Support  Association" id="404" name="Google Shape;404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464668" y="5976683"/>
            <a:ext cx="1200671" cy="5746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Logotipo&#10;&#10;Descripción generada automáticamente" id="405" name="Google Shape;405;p12"/>
          <p:cNvPicPr preferRelativeResize="0"/>
          <p:nvPr/>
        </p:nvPicPr>
        <p:blipFill rotWithShape="1">
          <a:blip r:embed="rId9">
            <a:alphaModFix/>
          </a:blip>
          <a:srcRect b="12982" l="11433" r="16122" t="11773"/>
          <a:stretch/>
        </p:blipFill>
        <p:spPr>
          <a:xfrm>
            <a:off x="2451182" y="5116043"/>
            <a:ext cx="777604" cy="79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407971" y="6024210"/>
            <a:ext cx="2637546" cy="479554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12"/>
          <p:cNvSpPr txBox="1"/>
          <p:nvPr/>
        </p:nvSpPr>
        <p:spPr>
          <a:xfrm>
            <a:off x="4124983" y="5218520"/>
            <a:ext cx="186959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Foundation for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Hospice Care</a:t>
            </a:r>
            <a:endParaRPr/>
          </a:p>
        </p:txBody>
      </p:sp>
      <p:grpSp>
        <p:nvGrpSpPr>
          <p:cNvPr id="408" name="Google Shape;408;p12"/>
          <p:cNvGrpSpPr/>
          <p:nvPr/>
        </p:nvGrpSpPr>
        <p:grpSpPr>
          <a:xfrm>
            <a:off x="1158875" y="1319134"/>
            <a:ext cx="5079774" cy="2678100"/>
            <a:chOff x="2712400" y="1319559"/>
            <a:chExt cx="5079774" cy="2678100"/>
          </a:xfrm>
        </p:grpSpPr>
        <p:sp>
          <p:nvSpPr>
            <p:cNvPr id="409" name="Google Shape;409;p12"/>
            <p:cNvSpPr txBox="1"/>
            <p:nvPr/>
          </p:nvSpPr>
          <p:spPr>
            <a:xfrm>
              <a:off x="3234874" y="1319559"/>
              <a:ext cx="4557300" cy="267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mbria"/>
                <a:buNone/>
              </a:pPr>
              <a:r>
                <a:rPr lang="es-MX" sz="2400">
                  <a:solidFill>
                    <a:srgbClr val="007682"/>
                  </a:solidFill>
                  <a:latin typeface="Cambria"/>
                  <a:ea typeface="Cambria"/>
                  <a:cs typeface="Cambria"/>
                  <a:sym typeface="Cambria"/>
                </a:rPr>
                <a:t>Information</a:t>
              </a:r>
              <a:r>
                <a:rPr b="1" lang="es-MX" sz="2400">
                  <a:solidFill>
                    <a:srgbClr val="007682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s-MX" sz="2400">
                  <a:solidFill>
                    <a:srgbClr val="007682"/>
                  </a:solidFill>
                  <a:latin typeface="Cambria"/>
                  <a:ea typeface="Cambria"/>
                  <a:cs typeface="Cambria"/>
                  <a:sym typeface="Cambria"/>
                </a:rPr>
                <a:t>+52 415 111 76 37</a:t>
              </a:r>
              <a:br>
                <a:rPr lang="es-MX" sz="2400">
                  <a:solidFill>
                    <a:srgbClr val="007682"/>
                  </a:solidFill>
                  <a:latin typeface="Cambria"/>
                  <a:ea typeface="Cambria"/>
                  <a:cs typeface="Cambria"/>
                  <a:sym typeface="Cambria"/>
                </a:rPr>
              </a:br>
              <a:br>
                <a:rPr lang="es-MX" sz="2400">
                  <a:solidFill>
                    <a:srgbClr val="007682"/>
                  </a:solidFill>
                  <a:latin typeface="Cambria"/>
                  <a:ea typeface="Cambria"/>
                  <a:cs typeface="Cambria"/>
                  <a:sym typeface="Cambria"/>
                </a:rPr>
              </a:br>
              <a:r>
                <a:rPr lang="es-MX" sz="2400">
                  <a:solidFill>
                    <a:srgbClr val="007682"/>
                  </a:solidFill>
                  <a:latin typeface="Cambria"/>
                  <a:ea typeface="Cambria"/>
                  <a:cs typeface="Cambria"/>
                  <a:sym typeface="Cambria"/>
                </a:rPr>
                <a:t>Medical</a:t>
              </a:r>
              <a:r>
                <a:rPr b="1" lang="es-MX" sz="2400">
                  <a:solidFill>
                    <a:srgbClr val="007682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r>
                <a:rPr lang="es-MX" sz="2400">
                  <a:solidFill>
                    <a:srgbClr val="007682"/>
                  </a:solidFill>
                  <a:latin typeface="Cambria"/>
                  <a:ea typeface="Cambria"/>
                  <a:cs typeface="Cambria"/>
                  <a:sym typeface="Cambria"/>
                </a:rPr>
                <a:t>+52 415 138 6145 </a:t>
              </a:r>
              <a:endParaRPr>
                <a:solidFill>
                  <a:srgbClr val="007682"/>
                </a:solidFill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t/>
              </a:r>
              <a:endParaRPr sz="2400">
                <a:solidFill>
                  <a:srgbClr val="007682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mbria"/>
                <a:buNone/>
              </a:pPr>
              <a:r>
                <a:rPr lang="es-MX" sz="2400">
                  <a:solidFill>
                    <a:srgbClr val="007682"/>
                  </a:solidFill>
                  <a:latin typeface="Cambria"/>
                  <a:ea typeface="Cambria"/>
                  <a:cs typeface="Cambria"/>
                  <a:sym typeface="Cambria"/>
                </a:rPr>
                <a:t>www.mitigare.org    </a:t>
              </a:r>
              <a:br>
                <a:rPr lang="es-MX" sz="2400">
                  <a:solidFill>
                    <a:srgbClr val="007682"/>
                  </a:solidFill>
                  <a:latin typeface="Cambria"/>
                  <a:ea typeface="Cambria"/>
                  <a:cs typeface="Cambria"/>
                  <a:sym typeface="Cambria"/>
                </a:rPr>
              </a:br>
              <a:br>
                <a:rPr lang="es-MX" sz="2400">
                  <a:solidFill>
                    <a:srgbClr val="007682"/>
                  </a:solidFill>
                  <a:latin typeface="Cambria"/>
                  <a:ea typeface="Cambria"/>
                  <a:cs typeface="Cambria"/>
                  <a:sym typeface="Cambria"/>
                </a:rPr>
              </a:br>
              <a:r>
                <a:rPr lang="es-MX" sz="2400">
                  <a:solidFill>
                    <a:srgbClr val="007682"/>
                  </a:solidFill>
                  <a:latin typeface="Cambria"/>
                  <a:ea typeface="Cambria"/>
                  <a:cs typeface="Cambria"/>
                  <a:sym typeface="Cambria"/>
                </a:rPr>
                <a:t>contacto@mitigare.org</a:t>
              </a:r>
              <a:endParaRPr sz="2400">
                <a:solidFill>
                  <a:srgbClr val="00768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Teléfono con relleno sólido" id="410" name="Google Shape;410;p1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2712400" y="1360720"/>
              <a:ext cx="468000" cy="4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Auricular con relleno sólido" id="411" name="Google Shape;411;p12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2712400" y="2034657"/>
              <a:ext cx="468000" cy="4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Sobre con relleno sólido" id="412" name="Google Shape;412;p12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2712400" y="3518816"/>
              <a:ext cx="468000" cy="46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onitor con relleno sólido" id="413" name="Google Shape;413;p12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2712400" y="2856797"/>
              <a:ext cx="468000" cy="46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4" name="Google Shape;414;p12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555175" y="1486600"/>
            <a:ext cx="2343150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77150" y="220775"/>
            <a:ext cx="1869600" cy="936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b85c73edfa_4_447"/>
          <p:cNvSpPr txBox="1"/>
          <p:nvPr>
            <p:ph type="title"/>
          </p:nvPr>
        </p:nvSpPr>
        <p:spPr>
          <a:xfrm>
            <a:off x="847734" y="814845"/>
            <a:ext cx="2771400" cy="73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ndara"/>
              <a:buNone/>
            </a:pPr>
            <a:r>
              <a:rPr b="1" lang="es-MX" sz="2400">
                <a:solidFill>
                  <a:srgbClr val="007682"/>
                </a:solidFill>
                <a:latin typeface="Candara"/>
                <a:ea typeface="Candara"/>
                <a:cs typeface="Candara"/>
                <a:sym typeface="Candara"/>
              </a:rPr>
              <a:t>End of life hospital based care</a:t>
            </a:r>
            <a:endParaRPr b="1">
              <a:solidFill>
                <a:srgbClr val="007682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Doctora con relleno sólido" id="422" name="Google Shape;422;g2b85c73edfa_4_4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9158" y="2457961"/>
            <a:ext cx="791081" cy="7910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ctor con relleno sólido" id="423" name="Google Shape;423;g2b85c73edfa_4_4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35257" y="2462161"/>
            <a:ext cx="637282" cy="6372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tetoscopio con relleno sólido" id="424" name="Google Shape;424;g2b85c73edfa_4_4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07720" y="3315562"/>
            <a:ext cx="574150" cy="574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paciente con relleno sólido" id="425" name="Google Shape;425;g2b85c73edfa_4_4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29591" y="1672726"/>
            <a:ext cx="702529" cy="7025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dicina con relleno sólido" id="426" name="Google Shape;426;g2b85c73edfa_4_4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14917" y="3360973"/>
            <a:ext cx="608026" cy="6080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bre con bastón con relleno sólido" id="427" name="Google Shape;427;g2b85c73edfa_4_4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flipH="1">
            <a:off x="4312421" y="4076099"/>
            <a:ext cx="608027" cy="6080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rsona en silla de ruedas con relleno sólido" id="428" name="Google Shape;428;g2b85c73edfa_4_44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902471" y="4188325"/>
            <a:ext cx="629649" cy="629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icio1 con relleno sólido" id="429" name="Google Shape;429;g2b85c73edfa_4_44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362096" y="1541654"/>
            <a:ext cx="481306" cy="4813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30" name="Google Shape;430;g2b85c73edfa_4_447"/>
          <p:cNvGraphicFramePr/>
          <p:nvPr/>
        </p:nvGraphicFramePr>
        <p:xfrm>
          <a:off x="856733" y="154165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{C47E0C5B-A268-440E-BC6E-FF118C315AD2}</a:tableStyleId>
              </a:tblPr>
              <a:tblGrid>
                <a:gridCol w="2771275"/>
              </a:tblGrid>
              <a:tr h="6730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MX" sz="1700" u="none" cap="none" strike="noStrike">
                          <a:solidFill>
                            <a:srgbClr val="00768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Take patient out of home, away from loved ones</a:t>
                      </a:r>
                      <a:br>
                        <a:rPr b="1" lang="es-MX" sz="1600" u="none" cap="none" strike="noStrike">
                          <a:solidFill>
                            <a:srgbClr val="00768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</a:br>
                      <a:endParaRPr b="1" sz="1600" u="none" cap="none" strike="noStrike">
                        <a:solidFill>
                          <a:srgbClr val="00768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 anchor="ctr"/>
                </a:tc>
              </a:tr>
              <a:tr h="621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MX" sz="1700" u="none" cap="none" strike="noStrike">
                          <a:solidFill>
                            <a:srgbClr val="00768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Higher cost, for home visit or for hospitalization</a:t>
                      </a:r>
                      <a:br>
                        <a:rPr b="1" lang="es-MX" sz="1600" u="none" cap="none" strike="noStrike">
                          <a:solidFill>
                            <a:srgbClr val="00768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</a:br>
                      <a:endParaRPr b="1" sz="1600" u="none" cap="none" strike="noStrike">
                        <a:solidFill>
                          <a:srgbClr val="00768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 anchor="ctr"/>
                </a:tc>
              </a:tr>
              <a:tr h="694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MX" sz="1700" u="none" cap="none" strike="noStrike">
                          <a:solidFill>
                            <a:srgbClr val="00768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Difficult Access to pain medication</a:t>
                      </a:r>
                      <a:endParaRPr b="1" sz="1700" u="none" cap="none" strike="noStrike">
                        <a:solidFill>
                          <a:srgbClr val="00768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b="1" sz="1600" u="none" cap="none" strike="noStrike">
                        <a:solidFill>
                          <a:srgbClr val="00768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 anchor="ctr"/>
                </a:tc>
              </a:tr>
              <a:tr h="612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MX" sz="1700" u="none" cap="none" strike="noStrike">
                          <a:solidFill>
                            <a:srgbClr val="00768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Limited space, patients discharged</a:t>
                      </a:r>
                      <a:br>
                        <a:rPr b="1" lang="es-MX" sz="1600" u="none" cap="none" strike="noStrike">
                          <a:solidFill>
                            <a:srgbClr val="00768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</a:br>
                      <a:endParaRPr b="1" sz="1600" u="none" cap="none" strike="noStrike">
                        <a:solidFill>
                          <a:srgbClr val="00768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sp>
        <p:nvSpPr>
          <p:cNvPr id="431" name="Google Shape;431;g2b85c73edfa_4_447"/>
          <p:cNvSpPr txBox="1"/>
          <p:nvPr/>
        </p:nvSpPr>
        <p:spPr>
          <a:xfrm>
            <a:off x="3923251" y="814845"/>
            <a:ext cx="843900" cy="4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3600"/>
              <a:buFont typeface="Candara"/>
              <a:buNone/>
            </a:pPr>
            <a:r>
              <a:rPr b="1" i="0" lang="es-MX" sz="3400" u="none" cap="none" strike="noStrike">
                <a:solidFill>
                  <a:srgbClr val="007480"/>
                </a:solidFill>
                <a:latin typeface="Candara"/>
                <a:ea typeface="Candara"/>
                <a:cs typeface="Candara"/>
                <a:sym typeface="Candara"/>
              </a:rPr>
              <a:t>VS.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32" name="Google Shape;432;g2b85c73edfa_4_447"/>
          <p:cNvGraphicFramePr/>
          <p:nvPr/>
        </p:nvGraphicFramePr>
        <p:xfrm>
          <a:off x="4917088" y="154581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{C47E0C5B-A268-440E-BC6E-FF118C315AD2}</a:tableStyleId>
              </a:tblPr>
              <a:tblGrid>
                <a:gridCol w="3719375"/>
              </a:tblGrid>
              <a:tr h="297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s-MX" sz="1800" u="none" cap="none" strike="noStrike">
                          <a:solidFill>
                            <a:srgbClr val="00768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Hospice Care service at home </a:t>
                      </a:r>
                      <a:br>
                        <a:rPr b="1" lang="es-MX" sz="1800" u="none" cap="none" strike="noStrike">
                          <a:solidFill>
                            <a:srgbClr val="00768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</a:br>
                      <a:r>
                        <a:rPr b="1" lang="es-MX" sz="1800" u="none" cap="none" strike="noStrike">
                          <a:solidFill>
                            <a:srgbClr val="00768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with family and loved ones</a:t>
                      </a:r>
                      <a:endParaRPr b="1" sz="1800" u="none" cap="none" strike="noStrike">
                        <a:solidFill>
                          <a:srgbClr val="00768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588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Cambria"/>
                        <a:buNone/>
                      </a:pPr>
                      <a:r>
                        <a:rPr b="1" lang="es-MX" sz="1800">
                          <a:solidFill>
                            <a:srgbClr val="00768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Comprehensive care: </a:t>
                      </a:r>
                      <a:r>
                        <a:rPr b="1" lang="es-MX" sz="1600" u="none" cap="none" strike="noStrike">
                          <a:solidFill>
                            <a:srgbClr val="00768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Doctors. Nurses, Social Work, Thanatology, etc.</a:t>
                      </a:r>
                      <a:endParaRPr b="1" sz="1800" u="none" cap="none" strike="noStrike">
                        <a:solidFill>
                          <a:srgbClr val="00768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652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mbria"/>
                        <a:buNone/>
                      </a:pPr>
                      <a:r>
                        <a:rPr b="1" lang="es-MX" sz="1800" u="none" cap="none" strike="noStrike">
                          <a:solidFill>
                            <a:srgbClr val="00768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Access to medicines to control symptoms </a:t>
                      </a:r>
                      <a:endParaRPr sz="1400" u="none" cap="none" strike="noStrike">
                        <a:solidFill>
                          <a:srgbClr val="007682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536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mbria"/>
                        <a:buNone/>
                      </a:pPr>
                      <a:r>
                        <a:rPr b="1" lang="es-MX" sz="1800" u="none" cap="none" strike="noStrike">
                          <a:solidFill>
                            <a:srgbClr val="00768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Available medical equipment</a:t>
                      </a:r>
                      <a:br>
                        <a:rPr b="1" lang="es-MX" sz="1800" u="none" cap="none" strike="noStrike">
                          <a:solidFill>
                            <a:srgbClr val="00768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</a:br>
                      <a:endParaRPr sz="1800" u="none" cap="none" strike="noStrike">
                        <a:solidFill>
                          <a:srgbClr val="007682"/>
                        </a:solidFill>
                      </a:endParaRPr>
                    </a:p>
                  </a:txBody>
                  <a:tcPr marT="45725" marB="45725" marR="91450" marL="91450"/>
                </a:tc>
              </a:tr>
              <a:tr h="7084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mbria"/>
                        <a:buNone/>
                      </a:pPr>
                      <a:r>
                        <a:rPr b="1" lang="es-MX" sz="1800" u="none" cap="none" strike="noStrike">
                          <a:solidFill>
                            <a:srgbClr val="00768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Sliding payment schedule based on ability to pay</a:t>
                      </a:r>
                      <a:endParaRPr b="1" sz="1800" u="none" cap="none" strike="noStrike">
                        <a:solidFill>
                          <a:srgbClr val="00768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  <a:tr h="870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mbria"/>
                        <a:buNone/>
                      </a:pPr>
                      <a:r>
                        <a:rPr b="1" lang="es-MX" sz="1800" u="none" cap="none" strike="noStrike">
                          <a:solidFill>
                            <a:srgbClr val="007682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End of life with dignity, peace and respect for the patient &amp; family</a:t>
                      </a:r>
                      <a:endParaRPr b="1" sz="1800" u="none" cap="none" strike="noStrike">
                        <a:solidFill>
                          <a:srgbClr val="007682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pic>
        <p:nvPicPr>
          <p:cNvPr descr="Balanza de la justicia con relleno sólido" id="433" name="Google Shape;433;g2b85c73edfa_4_44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121813" y="4931224"/>
            <a:ext cx="629649" cy="629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icio1 con relleno sólido" id="434" name="Google Shape;434;g2b85c73edfa_4_44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086797" y="5629730"/>
            <a:ext cx="699680" cy="69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2b85c73edfa_4_44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90500" y="605950"/>
            <a:ext cx="1435801" cy="71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g2b85c7630bb_0_15"/>
          <p:cNvGrpSpPr/>
          <p:nvPr/>
        </p:nvGrpSpPr>
        <p:grpSpPr>
          <a:xfrm>
            <a:off x="-8746" y="0"/>
            <a:ext cx="968080" cy="6858000"/>
            <a:chOff x="2153752" y="0"/>
            <a:chExt cx="1840457" cy="6858000"/>
          </a:xfrm>
        </p:grpSpPr>
        <p:sp>
          <p:nvSpPr>
            <p:cNvPr id="177" name="Google Shape;177;g2b85c7630bb_0_15"/>
            <p:cNvSpPr/>
            <p:nvPr/>
          </p:nvSpPr>
          <p:spPr>
            <a:xfrm>
              <a:off x="2153752" y="0"/>
              <a:ext cx="821400" cy="6858000"/>
            </a:xfrm>
            <a:prstGeom prst="rect">
              <a:avLst/>
            </a:prstGeom>
            <a:solidFill>
              <a:srgbClr val="00768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g2b85c7630bb_0_15"/>
            <p:cNvSpPr/>
            <p:nvPr/>
          </p:nvSpPr>
          <p:spPr>
            <a:xfrm>
              <a:off x="2975019" y="0"/>
              <a:ext cx="684300" cy="68580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g2b85c7630bb_0_15"/>
            <p:cNvSpPr/>
            <p:nvPr/>
          </p:nvSpPr>
          <p:spPr>
            <a:xfrm>
              <a:off x="3659409" y="0"/>
              <a:ext cx="334800" cy="6858000"/>
            </a:xfrm>
            <a:prstGeom prst="rect">
              <a:avLst/>
            </a:prstGeom>
            <a:solidFill>
              <a:srgbClr val="00343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g2b85c7630bb_0_15"/>
          <p:cNvSpPr txBox="1"/>
          <p:nvPr/>
        </p:nvSpPr>
        <p:spPr>
          <a:xfrm>
            <a:off x="1403400" y="1180900"/>
            <a:ext cx="65397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s-MX" sz="3100" u="none" cap="none" strike="noStrike">
                <a:solidFill>
                  <a:srgbClr val="007480"/>
                </a:solidFill>
                <a:latin typeface="Candara"/>
                <a:ea typeface="Candara"/>
                <a:cs typeface="Candara"/>
                <a:sym typeface="Candara"/>
              </a:rPr>
              <a:t>Planning Checklist for End of Life</a:t>
            </a:r>
            <a:endParaRPr b="1" sz="3100">
              <a:solidFill>
                <a:srgbClr val="00748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81" name="Google Shape;181;g2b85c7630bb_0_15"/>
          <p:cNvSpPr txBox="1"/>
          <p:nvPr/>
        </p:nvSpPr>
        <p:spPr>
          <a:xfrm>
            <a:off x="1403400" y="1701150"/>
            <a:ext cx="7567200" cy="38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Who will be responsible?</a:t>
            </a:r>
            <a:endParaRPr sz="2500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Where is the money, the key documents?</a:t>
            </a:r>
            <a:endParaRPr sz="2500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Who needs to be paid? </a:t>
            </a:r>
            <a:endParaRPr sz="2500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Who will take care of the pets?</a:t>
            </a:r>
            <a:endParaRPr sz="2500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Digital Access - email, banks, social media, passwords</a:t>
            </a:r>
            <a:endParaRPr sz="2500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Do you have a doctor who knows you and respects your wishes.</a:t>
            </a:r>
            <a:endParaRPr sz="2500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82" name="Google Shape;182;g2b85c7630bb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04350" y="461550"/>
            <a:ext cx="1435801" cy="71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g2b85c7630bb_0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4500" y="224950"/>
            <a:ext cx="1435801" cy="71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g2b85c7630bb_0_162"/>
          <p:cNvGrpSpPr/>
          <p:nvPr/>
        </p:nvGrpSpPr>
        <p:grpSpPr>
          <a:xfrm>
            <a:off x="-8746" y="0"/>
            <a:ext cx="968080" cy="6858000"/>
            <a:chOff x="2153752" y="0"/>
            <a:chExt cx="1840457" cy="6858000"/>
          </a:xfrm>
        </p:grpSpPr>
        <p:sp>
          <p:nvSpPr>
            <p:cNvPr id="190" name="Google Shape;190;g2b85c7630bb_0_162"/>
            <p:cNvSpPr/>
            <p:nvPr/>
          </p:nvSpPr>
          <p:spPr>
            <a:xfrm>
              <a:off x="2153752" y="0"/>
              <a:ext cx="821400" cy="6858000"/>
            </a:xfrm>
            <a:prstGeom prst="rect">
              <a:avLst/>
            </a:prstGeom>
            <a:solidFill>
              <a:srgbClr val="00768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g2b85c7630bb_0_162"/>
            <p:cNvSpPr/>
            <p:nvPr/>
          </p:nvSpPr>
          <p:spPr>
            <a:xfrm>
              <a:off x="2975019" y="0"/>
              <a:ext cx="684300" cy="68580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g2b85c7630bb_0_162"/>
            <p:cNvSpPr/>
            <p:nvPr/>
          </p:nvSpPr>
          <p:spPr>
            <a:xfrm>
              <a:off x="3659409" y="0"/>
              <a:ext cx="334800" cy="6858000"/>
            </a:xfrm>
            <a:prstGeom prst="rect">
              <a:avLst/>
            </a:prstGeom>
            <a:solidFill>
              <a:srgbClr val="00343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g2b85c7630bb_0_162"/>
          <p:cNvSpPr txBox="1"/>
          <p:nvPr/>
        </p:nvSpPr>
        <p:spPr>
          <a:xfrm>
            <a:off x="1403400" y="1180900"/>
            <a:ext cx="65397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s-MX" sz="3400" u="none" cap="none" strike="noStrike">
                <a:solidFill>
                  <a:srgbClr val="007480"/>
                </a:solidFill>
                <a:latin typeface="Candara"/>
                <a:ea typeface="Candara"/>
                <a:cs typeface="Candara"/>
                <a:sym typeface="Candara"/>
              </a:rPr>
              <a:t>Planning Checklist for End of Life</a:t>
            </a:r>
            <a:endParaRPr b="1" sz="3400">
              <a:solidFill>
                <a:srgbClr val="00748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94" name="Google Shape;194;g2b85c7630bb_0_162"/>
          <p:cNvSpPr txBox="1"/>
          <p:nvPr/>
        </p:nvSpPr>
        <p:spPr>
          <a:xfrm>
            <a:off x="1403400" y="1701150"/>
            <a:ext cx="7567200" cy="44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Do you need a will? A disbursement letter of instructions?</a:t>
            </a:r>
            <a:endParaRPr sz="2500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Name beneficiaries to your financial accounts.</a:t>
            </a:r>
            <a:endParaRPr sz="2500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Will your employees be treated properly? Start date and salary must be recorded.</a:t>
            </a:r>
            <a:endParaRPr sz="2500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End of Life Wishes and Instructions - Advanced Directives and 5 Wishes</a:t>
            </a:r>
            <a:endParaRPr sz="2500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5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Should the Consul seal the property until relatives arrive?</a:t>
            </a:r>
            <a:endParaRPr sz="3000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95" name="Google Shape;195;g2b85c7630bb_0_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4500" y="224950"/>
            <a:ext cx="1435801" cy="71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b85c73edfa_4_276"/>
          <p:cNvSpPr txBox="1"/>
          <p:nvPr/>
        </p:nvSpPr>
        <p:spPr>
          <a:xfrm>
            <a:off x="1308900" y="1114075"/>
            <a:ext cx="65397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s-MX" sz="3500" u="none" cap="none" strike="noStrike">
                <a:solidFill>
                  <a:srgbClr val="007480"/>
                </a:solidFill>
                <a:latin typeface="Candara"/>
                <a:ea typeface="Candara"/>
                <a:cs typeface="Candara"/>
                <a:sym typeface="Candara"/>
              </a:rPr>
              <a:t>The Greatest Gift - A Burial Plan</a:t>
            </a:r>
            <a:endParaRPr b="1" i="0" sz="4200" u="none" cap="none" strike="noStrike">
              <a:solidFill>
                <a:srgbClr val="00748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grpSp>
        <p:nvGrpSpPr>
          <p:cNvPr id="202" name="Google Shape;202;g2b85c73edfa_4_276"/>
          <p:cNvGrpSpPr/>
          <p:nvPr/>
        </p:nvGrpSpPr>
        <p:grpSpPr>
          <a:xfrm>
            <a:off x="-8746" y="0"/>
            <a:ext cx="968080" cy="6858000"/>
            <a:chOff x="2153752" y="0"/>
            <a:chExt cx="1840457" cy="6858000"/>
          </a:xfrm>
        </p:grpSpPr>
        <p:sp>
          <p:nvSpPr>
            <p:cNvPr id="203" name="Google Shape;203;g2b85c73edfa_4_276"/>
            <p:cNvSpPr/>
            <p:nvPr/>
          </p:nvSpPr>
          <p:spPr>
            <a:xfrm>
              <a:off x="2153752" y="0"/>
              <a:ext cx="821400" cy="6858000"/>
            </a:xfrm>
            <a:prstGeom prst="rect">
              <a:avLst/>
            </a:prstGeom>
            <a:solidFill>
              <a:srgbClr val="00768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g2b85c73edfa_4_276"/>
            <p:cNvSpPr/>
            <p:nvPr/>
          </p:nvSpPr>
          <p:spPr>
            <a:xfrm>
              <a:off x="2975019" y="0"/>
              <a:ext cx="684300" cy="6858000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g2b85c73edfa_4_276"/>
            <p:cNvSpPr/>
            <p:nvPr/>
          </p:nvSpPr>
          <p:spPr>
            <a:xfrm>
              <a:off x="3659409" y="0"/>
              <a:ext cx="334800" cy="6858000"/>
            </a:xfrm>
            <a:prstGeom prst="rect">
              <a:avLst/>
            </a:prstGeom>
            <a:solidFill>
              <a:srgbClr val="00343A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206;g2b85c73edfa_4_276"/>
          <p:cNvSpPr txBox="1"/>
          <p:nvPr/>
        </p:nvSpPr>
        <p:spPr>
          <a:xfrm>
            <a:off x="1190825" y="1332300"/>
            <a:ext cx="8184900" cy="55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19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2500"/>
              <a:buFont typeface="Cambria"/>
              <a:buChar char="•"/>
            </a:pPr>
            <a:r>
              <a:rPr b="0" i="0" lang="es-MX" sz="2500" u="none" cap="none" strike="noStrike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Th</a:t>
            </a:r>
            <a:r>
              <a:rPr lang="es-MX" sz="25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e</a:t>
            </a:r>
            <a:r>
              <a:rPr b="0" i="0" lang="es-MX" sz="2500" u="none" cap="none" strike="noStrike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 most difficult </a:t>
            </a:r>
            <a:r>
              <a:rPr lang="es-MX" sz="25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moments</a:t>
            </a:r>
            <a:endParaRPr b="0" i="0" sz="2500" u="none" cap="none" strike="noStrike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19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2500"/>
              <a:buFont typeface="Cambria"/>
              <a:buChar char="•"/>
            </a:pPr>
            <a:r>
              <a:rPr b="0" i="0" lang="es-MX" sz="2500" u="none" cap="none" strike="noStrike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Pick up the body</a:t>
            </a:r>
            <a:endParaRPr b="0" i="0" sz="2500" u="none" cap="none" strike="noStrike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19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2500"/>
              <a:buFont typeface="Cambria"/>
              <a:buChar char="•"/>
            </a:pPr>
            <a:r>
              <a:rPr b="0" i="0" lang="es-MX" sz="2500" u="none" cap="none" strike="noStrike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Doctor certif</a:t>
            </a:r>
            <a:r>
              <a:rPr lang="es-MX" sz="25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ies the</a:t>
            </a:r>
            <a:r>
              <a:rPr b="0" i="0" lang="es-MX" sz="2500" u="none" cap="none" strike="noStrike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 cause of death</a:t>
            </a:r>
            <a:endParaRPr b="0" i="0" sz="2500" u="none" cap="none" strike="noStrike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19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2500"/>
              <a:buFont typeface="Cambria"/>
              <a:buChar char="•"/>
            </a:pPr>
            <a:r>
              <a:rPr lang="es-MX" sz="25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E</a:t>
            </a:r>
            <a:r>
              <a:rPr lang="es-MX" sz="2500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xecute burial or cremation agreement</a:t>
            </a:r>
            <a:endParaRPr sz="2500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19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2500"/>
              <a:buFont typeface="Cambria"/>
              <a:buChar char="•"/>
            </a:pPr>
            <a:r>
              <a:rPr b="0" i="0" lang="es-MX" sz="2500" u="none" cap="none" strike="noStrike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Return passport, FM, social security</a:t>
            </a:r>
            <a:endParaRPr b="0" i="0" sz="2500" u="none" cap="none" strike="noStrike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19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2500"/>
              <a:buFont typeface="Cambria"/>
              <a:buChar char="•"/>
            </a:pPr>
            <a:r>
              <a:rPr b="0" i="0" lang="es-MX" sz="2500" u="none" cap="none" strike="noStrike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Notify Consulate with instructions</a:t>
            </a:r>
            <a:endParaRPr b="0" i="0" sz="2500" u="none" cap="none" strike="noStrike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55600" lvl="0" marL="419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2500"/>
              <a:buFont typeface="Cambria"/>
              <a:buChar char="•"/>
            </a:pPr>
            <a:r>
              <a:rPr b="0" i="0" lang="es-MX" sz="2500" u="none" cap="none" strike="noStrike">
                <a:solidFill>
                  <a:srgbClr val="007480"/>
                </a:solidFill>
                <a:latin typeface="Cambria"/>
                <a:ea typeface="Cambria"/>
                <a:cs typeface="Cambria"/>
                <a:sym typeface="Cambria"/>
              </a:rPr>
              <a:t>Certificates of Death - Mexico and USA</a:t>
            </a:r>
            <a:endParaRPr b="0" i="0" sz="2500" u="none" cap="none" strike="noStrike">
              <a:solidFill>
                <a:srgbClr val="00748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07" name="Google Shape;207;g2b85c73edfa_4_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0700" y="148750"/>
            <a:ext cx="1435801" cy="71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 txBox="1"/>
          <p:nvPr/>
        </p:nvSpPr>
        <p:spPr>
          <a:xfrm>
            <a:off x="1040398" y="947625"/>
            <a:ext cx="48315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4400"/>
              <a:buFont typeface="Candara"/>
              <a:buNone/>
            </a:pPr>
            <a:r>
              <a:rPr b="1" lang="es-MX" sz="4400">
                <a:solidFill>
                  <a:srgbClr val="007480"/>
                </a:solidFill>
                <a:latin typeface="Candara"/>
                <a:ea typeface="Candara"/>
                <a:cs typeface="Candara"/>
                <a:sym typeface="Candara"/>
              </a:rPr>
              <a:t>Hospice facility</a:t>
            </a:r>
            <a:endParaRPr b="1" sz="4400">
              <a:solidFill>
                <a:srgbClr val="00748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14" name="Google Shape;214;p6"/>
          <p:cNvPicPr preferRelativeResize="0"/>
          <p:nvPr/>
        </p:nvPicPr>
        <p:blipFill rotWithShape="1">
          <a:blip r:embed="rId3">
            <a:alphaModFix/>
          </a:blip>
          <a:srcRect b="28363" l="2704" r="5619" t="9300"/>
          <a:stretch/>
        </p:blipFill>
        <p:spPr>
          <a:xfrm>
            <a:off x="0" y="1994650"/>
            <a:ext cx="9177598" cy="3541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0700" y="148750"/>
            <a:ext cx="1435801" cy="71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b776a05150_1_0"/>
          <p:cNvSpPr txBox="1"/>
          <p:nvPr/>
        </p:nvSpPr>
        <p:spPr>
          <a:xfrm>
            <a:off x="146095" y="721896"/>
            <a:ext cx="8851800" cy="60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4400"/>
              <a:buFont typeface="Candara"/>
              <a:buNone/>
            </a:pPr>
            <a:r>
              <a:rPr b="1" lang="es-MX" sz="4400">
                <a:solidFill>
                  <a:srgbClr val="007480"/>
                </a:solidFill>
                <a:latin typeface="Candara"/>
                <a:ea typeface="Candara"/>
                <a:cs typeface="Candara"/>
                <a:sym typeface="Candara"/>
              </a:rPr>
              <a:t>Hospice House - Casa Hospice</a:t>
            </a:r>
            <a:endParaRPr b="1" sz="4400">
              <a:solidFill>
                <a:srgbClr val="00748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22" name="Google Shape;222;g2b776a05150_1_0"/>
          <p:cNvPicPr preferRelativeResize="0"/>
          <p:nvPr/>
        </p:nvPicPr>
        <p:blipFill rotWithShape="1">
          <a:blip r:embed="rId3">
            <a:alphaModFix/>
          </a:blip>
          <a:srcRect b="0" l="4039" r="0" t="0"/>
          <a:stretch/>
        </p:blipFill>
        <p:spPr>
          <a:xfrm>
            <a:off x="0" y="1941725"/>
            <a:ext cx="9143999" cy="405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g2b776a05150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0700" y="148750"/>
            <a:ext cx="1435801" cy="71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b85c73edfa_4_0"/>
          <p:cNvSpPr txBox="1"/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g2b85c73edfa_4_0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g2b85c73edfa_4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7993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2b85c73edfa_4_0"/>
          <p:cNvSpPr txBox="1"/>
          <p:nvPr/>
        </p:nvSpPr>
        <p:spPr>
          <a:xfrm>
            <a:off x="99098" y="6147150"/>
            <a:ext cx="4831500" cy="604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20000" dist="57150">
              <a:schemeClr val="lt1">
                <a:alpha val="88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4400"/>
              <a:buFont typeface="Candara"/>
              <a:buNone/>
            </a:pPr>
            <a:r>
              <a:rPr b="1" lang="es-MX" sz="4400">
                <a:solidFill>
                  <a:srgbClr val="007480"/>
                </a:solidFill>
                <a:latin typeface="Candara"/>
                <a:ea typeface="Candara"/>
                <a:cs typeface="Candara"/>
                <a:sym typeface="Candara"/>
              </a:rPr>
              <a:t>Hospice facility</a:t>
            </a:r>
            <a:endParaRPr b="1" sz="4400">
              <a:solidFill>
                <a:srgbClr val="00748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b85c73edfa_4_7"/>
          <p:cNvSpPr txBox="1"/>
          <p:nvPr>
            <p:ph type="ctrTitle"/>
          </p:nvPr>
        </p:nvSpPr>
        <p:spPr>
          <a:xfrm>
            <a:off x="685800" y="1122363"/>
            <a:ext cx="77724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2b85c73edfa_4_7"/>
          <p:cNvSpPr txBox="1"/>
          <p:nvPr>
            <p:ph idx="1" type="subTitle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g2b85c73edfa_4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2b85c73edfa_4_7"/>
          <p:cNvSpPr txBox="1"/>
          <p:nvPr/>
        </p:nvSpPr>
        <p:spPr>
          <a:xfrm>
            <a:off x="99098" y="6147150"/>
            <a:ext cx="4831500" cy="604500"/>
          </a:xfrm>
          <a:prstGeom prst="rect">
            <a:avLst/>
          </a:prstGeom>
          <a:noFill/>
          <a:ln>
            <a:noFill/>
          </a:ln>
          <a:effectLst>
            <a:outerShdw blurRad="42863" rotWithShape="0" algn="bl" dir="13260000" dist="57150">
              <a:schemeClr val="lt1">
                <a:alpha val="82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4400"/>
              <a:buFont typeface="Candara"/>
              <a:buNone/>
            </a:pPr>
            <a:r>
              <a:rPr b="1" lang="es-MX" sz="4400">
                <a:solidFill>
                  <a:srgbClr val="007480"/>
                </a:solidFill>
                <a:latin typeface="Candara"/>
                <a:ea typeface="Candara"/>
                <a:cs typeface="Candara"/>
                <a:sym typeface="Candara"/>
              </a:rPr>
              <a:t>Hospice facility</a:t>
            </a:r>
            <a:endParaRPr b="1" sz="4400">
              <a:solidFill>
                <a:srgbClr val="00748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42" name="Google Shape;242;g2b85c73edfa_4_7"/>
          <p:cNvSpPr txBox="1"/>
          <p:nvPr/>
        </p:nvSpPr>
        <p:spPr>
          <a:xfrm>
            <a:off x="99098" y="6147150"/>
            <a:ext cx="4831500" cy="604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20000" dist="57150">
              <a:schemeClr val="lt1">
                <a:alpha val="88000"/>
              </a:scheme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480"/>
              </a:buClr>
              <a:buSzPts val="4400"/>
              <a:buFont typeface="Candara"/>
              <a:buNone/>
            </a:pPr>
            <a:r>
              <a:rPr b="1" lang="es-MX" sz="4400">
                <a:solidFill>
                  <a:srgbClr val="007480"/>
                </a:solidFill>
                <a:latin typeface="Candara"/>
                <a:ea typeface="Candara"/>
                <a:cs typeface="Candara"/>
                <a:sym typeface="Candara"/>
              </a:rPr>
              <a:t>Hospice facility</a:t>
            </a:r>
            <a:endParaRPr b="1" sz="4400">
              <a:solidFill>
                <a:srgbClr val="00748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2019-10-03T20:21:55Z</dcterms:created>
  <dc:creator>Personal</dc:creator>
</cp:coreProperties>
</file>